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86" r:id="rId3"/>
    <p:sldId id="314" r:id="rId4"/>
    <p:sldId id="288" r:id="rId5"/>
    <p:sldId id="257" r:id="rId6"/>
    <p:sldId id="292" r:id="rId7"/>
    <p:sldId id="294" r:id="rId8"/>
    <p:sldId id="295" r:id="rId9"/>
    <p:sldId id="296" r:id="rId10"/>
    <p:sldId id="297" r:id="rId11"/>
    <p:sldId id="298" r:id="rId12"/>
    <p:sldId id="300" r:id="rId13"/>
    <p:sldId id="302" r:id="rId14"/>
    <p:sldId id="309" r:id="rId15"/>
    <p:sldId id="315" r:id="rId16"/>
    <p:sldId id="324" r:id="rId17"/>
    <p:sldId id="316" r:id="rId18"/>
    <p:sldId id="317" r:id="rId19"/>
    <p:sldId id="318" r:id="rId20"/>
    <p:sldId id="319" r:id="rId21"/>
    <p:sldId id="320" r:id="rId22"/>
    <p:sldId id="321" r:id="rId23"/>
    <p:sldId id="322" r:id="rId24"/>
    <p:sldId id="312" r:id="rId25"/>
    <p:sldId id="311" r:id="rId26"/>
    <p:sldId id="313" r:id="rId27"/>
    <p:sldId id="323" r:id="rId28"/>
  </p:sldIdLst>
  <p:sldSz cx="9144000" cy="6858000" type="screen4x3"/>
  <p:notesSz cx="6858000" cy="9144000"/>
  <p:defaultTextStyle>
    <a:defPPr>
      <a:defRPr lang="ru-RU"/>
    </a:defPPr>
    <a:lvl1pPr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A70FB318-7E2E-4776-A5A7-FF5FDA1EDC29}">
          <p14:sldIdLst>
            <p14:sldId id="256"/>
            <p14:sldId id="286"/>
            <p14:sldId id="314"/>
            <p14:sldId id="288"/>
            <p14:sldId id="257"/>
            <p14:sldId id="292"/>
            <p14:sldId id="294"/>
            <p14:sldId id="295"/>
            <p14:sldId id="296"/>
            <p14:sldId id="297"/>
            <p14:sldId id="298"/>
            <p14:sldId id="300"/>
            <p14:sldId id="302"/>
            <p14:sldId id="309"/>
            <p14:sldId id="315"/>
            <p14:sldId id="324"/>
          </p14:sldIdLst>
        </p14:section>
        <p14:section name="Раздел без заголовка" id="{922D49DC-6A45-4B9C-9DB9-4C31CD278C25}">
          <p14:sldIdLst>
            <p14:sldId id="316"/>
            <p14:sldId id="317"/>
            <p14:sldId id="318"/>
            <p14:sldId id="319"/>
            <p14:sldId id="320"/>
            <p14:sldId id="321"/>
            <p14:sldId id="322"/>
            <p14:sldId id="312"/>
            <p14:sldId id="311"/>
            <p14:sldId id="313"/>
            <p14:sldId id="323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33CCFF"/>
    <a:srgbClr val="CC0066"/>
    <a:srgbClr val="FF3399"/>
    <a:srgbClr val="CC3399"/>
    <a:srgbClr val="FFFF00"/>
    <a:srgbClr val="80008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906" autoAdjust="0"/>
    <p:restoredTop sz="97331" autoAdjust="0"/>
  </p:normalViewPr>
  <p:slideViewPr>
    <p:cSldViewPr>
      <p:cViewPr varScale="1">
        <p:scale>
          <a:sx n="72" d="100"/>
          <a:sy n="72" d="100"/>
        </p:scale>
        <p:origin x="-109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4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effectLst/>
              </a:defRPr>
            </a:lvl1pPr>
          </a:lstStyle>
          <a:p>
            <a:endParaRPr lang="ru-RU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ffectLst/>
              </a:defRPr>
            </a:lvl1pPr>
          </a:lstStyle>
          <a:p>
            <a:endParaRPr lang="ru-RU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effectLst/>
              </a:defRPr>
            </a:lvl1pPr>
          </a:lstStyle>
          <a:p>
            <a:endParaRPr lang="ru-RU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/>
              </a:defRPr>
            </a:lvl1pPr>
          </a:lstStyle>
          <a:p>
            <a:fld id="{28782251-D1BC-4B46-B08B-189B8B01D58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73821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782251-D1BC-4B46-B08B-189B8B01D588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38935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5EE39A-C59F-4AF1-8D94-9736F8EA35F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0D806A-44D4-48B7-AA24-02F7904DEA2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E85E1D-ACC6-42D4-8D8C-72AF3AAECBC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E27D8B6-F080-474A-B83D-1101B9A81F7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DC212A-9A09-4415-AD8F-D0AFC607089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4A94E2-C291-4AB3-A6D0-52878A26FCE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8B0A91-0346-44FA-BE98-B21D5ED31DB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A4DE07-6115-495F-93B4-F86A0A79EB3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F88776-26C6-4E17-A171-B9FD67C8BC7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CBC0E2-B149-42B7-BE0A-74A1E87598A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4A5F8B-BA15-4BB0-AE7D-3281E641522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BA37EA-54B5-45AA-89D4-8CCA29733AF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effectLst/>
              </a:defRPr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/>
              </a:defRPr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/>
              </a:defRPr>
            </a:lvl1pPr>
          </a:lstStyle>
          <a:p>
            <a:fld id="{408018D5-CA71-4461-BE7D-D5DDDDD58562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&#1042;&#1083;&#1072;&#1076;\&#1052;&#1086;&#1080;%20&#1076;&#1086;&#1082;&#1091;&#1084;&#1077;&#1085;&#1090;&#1099;\&#1084;&#1091;&#1079;&#1099;&#1082;&#1072;%20&#1084;&#1086;&#1103;\detskie_-_belye_snezhinki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gif"/><Relationship Id="rId5" Type="http://schemas.openxmlformats.org/officeDocument/2006/relationships/image" Target="../media/image18.gif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1.gif"/><Relationship Id="rId5" Type="http://schemas.openxmlformats.org/officeDocument/2006/relationships/image" Target="../media/image20.emf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&#1089;&#1089;&#1099;&#1083;&#1082;&#1080;/&#1084;&#1103;&#1095;.pptx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w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11" Type="http://schemas.openxmlformats.org/officeDocument/2006/relationships/image" Target="../media/image31.jpeg"/><Relationship Id="rId5" Type="http://schemas.openxmlformats.org/officeDocument/2006/relationships/image" Target="../media/image25.jpeg"/><Relationship Id="rId10" Type="http://schemas.openxmlformats.org/officeDocument/2006/relationships/image" Target="../media/image30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gif"/><Relationship Id="rId4" Type="http://schemas.openxmlformats.org/officeDocument/2006/relationships/image" Target="../media/image33.gi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&#1042;&#1083;&#1072;&#1076;\&#1052;&#1086;&#1080;%20&#1076;&#1086;&#1082;&#1091;&#1084;&#1077;&#1085;&#1090;&#1099;\&#1084;&#1091;&#1079;&#1099;&#1082;&#1072;%20&#1084;&#1086;&#1103;\020.&#1042;&#1083;&#1072;&#1076;%20&#1050;&#1088;&#1091;&#1090;&#1089;&#1082;&#1080;&#1093;%20-%20&#1050;&#1072;&#1087;&#1080;&#1090;&#1086;&#1096;&#1082;&#1072;.mp3" TargetMode="Externa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gif"/><Relationship Id="rId5" Type="http://schemas.openxmlformats.org/officeDocument/2006/relationships/image" Target="../media/image11.gif"/><Relationship Id="rId4" Type="http://schemas.openxmlformats.org/officeDocument/2006/relationships/image" Target="../media/image10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2" name="Picture 4" descr="smile00002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-152400" y="3383627"/>
            <a:ext cx="9450388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endParaRPr lang="ru-RU" sz="4000" b="1" u="sng" dirty="0">
              <a:solidFill>
                <a:srgbClr val="FFFF00"/>
              </a:solidFill>
              <a:effectLst/>
            </a:endParaRPr>
          </a:p>
          <a:p>
            <a:pPr algn="ctr"/>
            <a:r>
              <a:rPr lang="ru-RU" sz="4000" b="1" u="sng" dirty="0" smtClean="0">
                <a:solidFill>
                  <a:srgbClr val="C00000"/>
                </a:solidFill>
                <a:effectLst/>
              </a:rPr>
              <a:t>Успехи </a:t>
            </a:r>
            <a:r>
              <a:rPr lang="ru-RU" sz="4000" b="1" u="sng" dirty="0">
                <a:solidFill>
                  <a:srgbClr val="C00000"/>
                </a:solidFill>
                <a:effectLst/>
              </a:rPr>
              <a:t>и достижения педагогического коллектива  за прошедший учебный год</a:t>
            </a:r>
            <a:endParaRPr lang="ru-RU" dirty="0">
              <a:solidFill>
                <a:srgbClr val="C00000"/>
              </a:solidFill>
              <a:effectLst/>
            </a:endParaRPr>
          </a:p>
        </p:txBody>
      </p:sp>
      <p:sp>
        <p:nvSpPr>
          <p:cNvPr id="2055" name="WordArt 7"/>
          <p:cNvSpPr>
            <a:spLocks noChangeArrowheads="1" noChangeShapeType="1" noTextEdit="1"/>
          </p:cNvSpPr>
          <p:nvPr/>
        </p:nvSpPr>
        <p:spPr bwMode="auto">
          <a:xfrm>
            <a:off x="574675" y="1268413"/>
            <a:ext cx="8569325" cy="4291012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endParaRPr lang="ru-RU" sz="3600" kern="10" dirty="0">
              <a:ln w="38100">
                <a:solidFill>
                  <a:srgbClr val="99CCFF"/>
                </a:solidFill>
                <a:round/>
                <a:headEnd/>
                <a:tailEnd/>
              </a:ln>
              <a:solidFill>
                <a:srgbClr val="FF66FF"/>
              </a:solidFill>
              <a:effectLst/>
              <a:latin typeface="Arial Black"/>
            </a:endParaRPr>
          </a:p>
        </p:txBody>
      </p:sp>
      <p:pic>
        <p:nvPicPr>
          <p:cNvPr id="2070" name="detskie_-_belye_snezhinki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323528" y="476673"/>
            <a:ext cx="85689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ru-RU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ИТОГОВЫЙ  ПЕДАГОГИЧЕСКИЙ СОВЕТ </a:t>
            </a:r>
          </a:p>
          <a:p>
            <a:pPr algn="ctr">
              <a:lnSpc>
                <a:spcPct val="90000"/>
              </a:lnSpc>
              <a:defRPr/>
            </a:pPr>
            <a:endParaRPr lang="ru-RU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90000"/>
              </a:lnSpc>
              <a:defRPr/>
            </a:pPr>
            <a:r>
              <a:rPr lang="ru-RU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ТЕМА</a:t>
            </a:r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>
              <a:lnSpc>
                <a:spcPct val="90000"/>
              </a:lnSpc>
              <a:defRPr/>
            </a:pPr>
            <a:r>
              <a:rPr lang="ru-RU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Итоги </a:t>
            </a:r>
            <a:r>
              <a:rPr lang="ru-RU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воспитательно</a:t>
            </a:r>
            <a:r>
              <a:rPr lang="ru-RU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-образовательной </a:t>
            </a:r>
            <a:r>
              <a:rPr lang="ru-RU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работы </a:t>
            </a:r>
            <a:r>
              <a:rPr lang="ru-RU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2013-2014 </a:t>
            </a:r>
            <a:r>
              <a:rPr lang="ru-RU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учебный год»</a:t>
            </a:r>
            <a:endParaRPr lang="ru-RU" sz="3200" b="1" kern="10" dirty="0">
              <a:ln w="9525">
                <a:solidFill>
                  <a:schemeClr val="tx1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80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91513" fill="hold"/>
                                        <p:tgtEl>
                                          <p:spTgt spid="207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70"/>
                </p:tgtEl>
              </p:cMediaNode>
            </p:audio>
          </p:childTnLst>
        </p:cTn>
      </p:par>
    </p:tnLst>
    <p:bldLst>
      <p:bldP spid="205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274" name="Picture 2" descr="smile7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21600000"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82275" name="Rectangle 3"/>
          <p:cNvSpPr>
            <a:spLocks noChangeArrowheads="1"/>
          </p:cNvSpPr>
          <p:nvPr/>
        </p:nvSpPr>
        <p:spPr bwMode="auto">
          <a:xfrm>
            <a:off x="395288" y="854075"/>
            <a:ext cx="8280400" cy="502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>
              <a:buFontTx/>
              <a:buChar char="•"/>
              <a:tabLst>
                <a:tab pos="685800" algn="l"/>
              </a:tabLst>
            </a:pPr>
            <a:endParaRPr lang="ru-RU">
              <a:effectLst/>
            </a:endParaRPr>
          </a:p>
          <a:p>
            <a:pPr algn="l">
              <a:buFontTx/>
              <a:buChar char="•"/>
              <a:tabLst>
                <a:tab pos="685800" algn="l"/>
              </a:tabLst>
            </a:pPr>
            <a:endParaRPr lang="ru-RU">
              <a:effectLst/>
            </a:endParaRPr>
          </a:p>
          <a:p>
            <a:pPr algn="l">
              <a:buFontTx/>
              <a:buChar char="•"/>
              <a:tabLst>
                <a:tab pos="685800" algn="l"/>
              </a:tabLst>
            </a:pPr>
            <a:endParaRPr lang="ru-RU">
              <a:effectLst/>
            </a:endParaRPr>
          </a:p>
          <a:p>
            <a:pPr algn="l">
              <a:tabLst>
                <a:tab pos="685800" algn="l"/>
              </a:tabLst>
            </a:pPr>
            <a:endParaRPr lang="ru-RU">
              <a:effectLst/>
            </a:endParaRPr>
          </a:p>
          <a:p>
            <a:pPr algn="l">
              <a:tabLst>
                <a:tab pos="685800" algn="l"/>
              </a:tabLst>
            </a:pPr>
            <a:endParaRPr lang="ru-RU">
              <a:effectLst/>
            </a:endParaRPr>
          </a:p>
          <a:p>
            <a:pPr algn="l">
              <a:buFontTx/>
              <a:buChar char="•"/>
              <a:tabLst>
                <a:tab pos="685800" algn="l"/>
              </a:tabLst>
            </a:pPr>
            <a:endParaRPr lang="ru-RU" b="1">
              <a:solidFill>
                <a:srgbClr val="003399"/>
              </a:solidFill>
              <a:effectLst/>
            </a:endParaRPr>
          </a:p>
          <a:p>
            <a:pPr algn="l">
              <a:buFontTx/>
              <a:buChar char="•"/>
              <a:tabLst>
                <a:tab pos="685800" algn="l"/>
              </a:tabLst>
            </a:pPr>
            <a:r>
              <a:rPr lang="ru-RU" sz="2400" b="1">
                <a:solidFill>
                  <a:srgbClr val="003399"/>
                </a:solidFill>
                <a:effectLst/>
              </a:rPr>
              <a:t>Комфортная творческая атмосфера и доброжелательный микроклимат в коллективе.</a:t>
            </a:r>
          </a:p>
          <a:p>
            <a:pPr algn="l">
              <a:buFontTx/>
              <a:buChar char="•"/>
              <a:tabLst>
                <a:tab pos="685800" algn="l"/>
              </a:tabLst>
            </a:pPr>
            <a:r>
              <a:rPr lang="ru-RU" sz="2400" b="1">
                <a:solidFill>
                  <a:srgbClr val="003399"/>
                </a:solidFill>
                <a:effectLst/>
              </a:rPr>
              <a:t>Общая мотивация сотрудников на положительный результат.</a:t>
            </a:r>
          </a:p>
          <a:p>
            <a:pPr algn="l">
              <a:buFontTx/>
              <a:buChar char="•"/>
              <a:tabLst>
                <a:tab pos="685800" algn="l"/>
              </a:tabLst>
            </a:pPr>
            <a:r>
              <a:rPr lang="ru-RU" sz="2400" b="1">
                <a:solidFill>
                  <a:srgbClr val="003399"/>
                </a:solidFill>
                <a:effectLst/>
              </a:rPr>
              <a:t>Гибкое реагирование на возникающие проблемы</a:t>
            </a:r>
          </a:p>
          <a:p>
            <a:pPr algn="l">
              <a:buFontTx/>
              <a:buChar char="•"/>
              <a:tabLst>
                <a:tab pos="685800" algn="l"/>
              </a:tabLst>
            </a:pPr>
            <a:r>
              <a:rPr lang="ru-RU" sz="2400" b="1">
                <a:solidFill>
                  <a:srgbClr val="003399"/>
                </a:solidFill>
                <a:effectLst/>
              </a:rPr>
              <a:t>Использование как традиционных, так и интерактивных форм и видов работы с кадрами.</a:t>
            </a:r>
          </a:p>
          <a:p>
            <a:pPr algn="l">
              <a:buFontTx/>
              <a:buChar char="•"/>
              <a:tabLst>
                <a:tab pos="685800" algn="l"/>
              </a:tabLst>
            </a:pPr>
            <a:r>
              <a:rPr lang="ru-RU" sz="2400" b="1">
                <a:solidFill>
                  <a:srgbClr val="003399"/>
                </a:solidFill>
                <a:effectLst/>
              </a:rPr>
              <a:t>Повышение профессионального уровня педагогов.</a:t>
            </a:r>
          </a:p>
          <a:p>
            <a:pPr algn="ctr" eaLnBrk="0" hangingPunct="0">
              <a:tabLst>
                <a:tab pos="685800" algn="l"/>
              </a:tabLst>
            </a:pPr>
            <a:endParaRPr lang="ru-RU" sz="2400">
              <a:solidFill>
                <a:srgbClr val="0066CC"/>
              </a:solidFill>
              <a:effectLst/>
            </a:endParaRPr>
          </a:p>
        </p:txBody>
      </p:sp>
      <p:pic>
        <p:nvPicPr>
          <p:cNvPr id="182276" name="Picture 4" descr="j02329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588" y="1628775"/>
            <a:ext cx="1593850" cy="1414463"/>
          </a:xfrm>
          <a:prstGeom prst="rect">
            <a:avLst/>
          </a:prstGeom>
          <a:noFill/>
        </p:spPr>
      </p:pic>
      <p:sp>
        <p:nvSpPr>
          <p:cNvPr id="182277" name="WordArt 5"/>
          <p:cNvSpPr>
            <a:spLocks noChangeArrowheads="1" noChangeShapeType="1" noTextEdit="1"/>
          </p:cNvSpPr>
          <p:nvPr/>
        </p:nvSpPr>
        <p:spPr bwMode="auto">
          <a:xfrm>
            <a:off x="323850" y="260350"/>
            <a:ext cx="8532813" cy="1524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009900"/>
                </a:solidFill>
                <a:effectLst/>
                <a:latin typeface="Impact"/>
              </a:rPr>
              <a:t>Компоненты режима развития ДОУ</a:t>
            </a:r>
          </a:p>
        </p:txBody>
      </p:sp>
      <p:pic>
        <p:nvPicPr>
          <p:cNvPr id="182280" name="Picture 8" descr="39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850" y="5445125"/>
            <a:ext cx="638175" cy="1200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0"/>
                                        <p:tgtEl>
                                          <p:spTgt spid="182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0" tmFilter="0, 0; .2, .5; .8, .5; 1, 0"/>
                                        <p:tgtEl>
                                          <p:spTgt spid="1822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0" autoRev="1" fill="hold"/>
                                        <p:tgtEl>
                                          <p:spTgt spid="18227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27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298" name="Picture 2" descr="smile7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21600000">
            <a:off x="-35734" y="-31532"/>
            <a:ext cx="9144000" cy="6858000"/>
          </a:xfrm>
          <a:prstGeom prst="rect">
            <a:avLst/>
          </a:prstGeom>
          <a:noFill/>
        </p:spPr>
      </p:pic>
      <p:sp>
        <p:nvSpPr>
          <p:cNvPr id="183299" name="WordArt 3"/>
          <p:cNvSpPr>
            <a:spLocks noChangeArrowheads="1" noChangeShapeType="1" noTextEdit="1"/>
          </p:cNvSpPr>
          <p:nvPr/>
        </p:nvSpPr>
        <p:spPr bwMode="auto">
          <a:xfrm>
            <a:off x="1476375" y="-963613"/>
            <a:ext cx="6119813" cy="4392613"/>
          </a:xfrm>
          <a:prstGeom prst="rect">
            <a:avLst/>
          </a:prstGeom>
        </p:spPr>
        <p:txBody>
          <a:bodyPr wrap="none" fromWordArt="1">
            <a:prstTxWarp prst="textArchDownPour">
              <a:avLst>
                <a:gd name="adj1" fmla="val 0"/>
                <a:gd name="adj2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ahoma"/>
                <a:ea typeface="Tahoma"/>
                <a:cs typeface="Tahoma"/>
              </a:rPr>
              <a:t>Играем и развиваемся</a:t>
            </a:r>
          </a:p>
        </p:txBody>
      </p:sp>
      <p:sp>
        <p:nvSpPr>
          <p:cNvPr id="183300" name="Oval 4"/>
          <p:cNvSpPr>
            <a:spLocks noChangeArrowheads="1"/>
          </p:cNvSpPr>
          <p:nvPr/>
        </p:nvSpPr>
        <p:spPr bwMode="auto">
          <a:xfrm>
            <a:off x="3348038" y="0"/>
            <a:ext cx="2663825" cy="2592388"/>
          </a:xfrm>
          <a:prstGeom prst="ellipse">
            <a:avLst/>
          </a:prstGeom>
          <a:solidFill>
            <a:schemeClr val="hlink"/>
          </a:solidFill>
          <a:ln w="9525">
            <a:solidFill>
              <a:srgbClr val="0099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>
              <a:solidFill>
                <a:srgbClr val="0099FF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83301" name="Picture 5" descr="DSCI060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10009" y="539899"/>
            <a:ext cx="2012908" cy="1512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3302" name="Oval 6"/>
          <p:cNvSpPr>
            <a:spLocks noChangeArrowheads="1"/>
          </p:cNvSpPr>
          <p:nvPr/>
        </p:nvSpPr>
        <p:spPr bwMode="auto">
          <a:xfrm>
            <a:off x="124083" y="1988840"/>
            <a:ext cx="2023937" cy="1440160"/>
          </a:xfrm>
          <a:prstGeom prst="ellipse">
            <a:avLst/>
          </a:prstGeom>
          <a:solidFill>
            <a:srgbClr val="A3C7FB"/>
          </a:solidFill>
          <a:ln w="57150">
            <a:solidFill>
              <a:srgbClr val="0099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600" b="1" dirty="0" smtClean="0">
                <a:solidFill>
                  <a:srgbClr val="0000FF"/>
                </a:solidFill>
                <a:effectLst/>
                <a:latin typeface="Georgia" pitchFamily="18" charset="0"/>
              </a:rPr>
              <a:t>Комплексные</a:t>
            </a:r>
          </a:p>
          <a:p>
            <a:pPr algn="ctr"/>
            <a:r>
              <a:rPr lang="ru-RU" sz="1600" b="1" dirty="0" smtClean="0">
                <a:solidFill>
                  <a:srgbClr val="0000FF"/>
                </a:solidFill>
                <a:effectLst/>
                <a:latin typeface="Georgia" pitchFamily="18" charset="0"/>
              </a:rPr>
              <a:t>образовательные </a:t>
            </a:r>
          </a:p>
          <a:p>
            <a:pPr algn="ctr"/>
            <a:r>
              <a:rPr lang="ru-RU" sz="1600" b="1" dirty="0" smtClean="0">
                <a:solidFill>
                  <a:srgbClr val="0000FF"/>
                </a:solidFill>
                <a:effectLst/>
                <a:latin typeface="Georgia" pitchFamily="18" charset="0"/>
              </a:rPr>
              <a:t>программы</a:t>
            </a:r>
            <a:endParaRPr lang="ru-RU" sz="1600" b="1" dirty="0">
              <a:solidFill>
                <a:srgbClr val="0000FF"/>
              </a:solidFill>
              <a:effectLst/>
              <a:latin typeface="Georgia" pitchFamily="18" charset="0"/>
            </a:endParaRPr>
          </a:p>
        </p:txBody>
      </p:sp>
      <p:sp>
        <p:nvSpPr>
          <p:cNvPr id="183303" name="Oval 7"/>
          <p:cNvSpPr>
            <a:spLocks noChangeArrowheads="1"/>
          </p:cNvSpPr>
          <p:nvPr/>
        </p:nvSpPr>
        <p:spPr bwMode="auto">
          <a:xfrm>
            <a:off x="7092950" y="1484313"/>
            <a:ext cx="2051050" cy="1223962"/>
          </a:xfrm>
          <a:prstGeom prst="ellipse">
            <a:avLst/>
          </a:prstGeom>
          <a:solidFill>
            <a:srgbClr val="A3C7FB"/>
          </a:solidFill>
          <a:ln w="57150">
            <a:solidFill>
              <a:srgbClr val="0099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600" b="1" dirty="0" smtClean="0">
                <a:solidFill>
                  <a:srgbClr val="0000FF"/>
                </a:solidFill>
                <a:effectLst/>
                <a:latin typeface="Georgia" pitchFamily="18" charset="0"/>
              </a:rPr>
              <a:t>Парциальные</a:t>
            </a:r>
            <a:endParaRPr lang="ru-RU" sz="1600" b="1" dirty="0">
              <a:solidFill>
                <a:srgbClr val="0000FF"/>
              </a:solidFill>
              <a:effectLst/>
              <a:latin typeface="Georgia" pitchFamily="18" charset="0"/>
            </a:endParaRPr>
          </a:p>
          <a:p>
            <a:pPr algn="ctr"/>
            <a:r>
              <a:rPr lang="ru-RU" sz="1600" b="1" dirty="0">
                <a:solidFill>
                  <a:srgbClr val="0000FF"/>
                </a:solidFill>
                <a:effectLst/>
                <a:latin typeface="Georgia" pitchFamily="18" charset="0"/>
              </a:rPr>
              <a:t>образовательные </a:t>
            </a:r>
          </a:p>
          <a:p>
            <a:pPr algn="ctr"/>
            <a:r>
              <a:rPr lang="ru-RU" sz="1600" b="1" dirty="0">
                <a:solidFill>
                  <a:srgbClr val="0000FF"/>
                </a:solidFill>
                <a:effectLst/>
                <a:latin typeface="Georgia" pitchFamily="18" charset="0"/>
              </a:rPr>
              <a:t>программы</a:t>
            </a:r>
          </a:p>
        </p:txBody>
      </p:sp>
      <p:sp>
        <p:nvSpPr>
          <p:cNvPr id="183304" name="AutoShape 8"/>
          <p:cNvSpPr>
            <a:spLocks noChangeArrowheads="1"/>
          </p:cNvSpPr>
          <p:nvPr/>
        </p:nvSpPr>
        <p:spPr bwMode="auto">
          <a:xfrm rot="13773381">
            <a:off x="233436" y="3477584"/>
            <a:ext cx="2482850" cy="2143169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50000">
                <a:schemeClr val="accent1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 algn="ctr"/>
            <a:r>
              <a:rPr lang="ru-RU" b="1" i="1" dirty="0">
                <a:solidFill>
                  <a:srgbClr val="FF3300"/>
                </a:solidFill>
                <a:effectLst/>
                <a:latin typeface="Times New Roman" pitchFamily="18" charset="0"/>
              </a:rPr>
              <a:t>Программа </a:t>
            </a:r>
          </a:p>
          <a:p>
            <a:pPr algn="ctr"/>
            <a:r>
              <a:rPr lang="ru-RU" b="1" i="1" dirty="0">
                <a:solidFill>
                  <a:srgbClr val="FF3300"/>
                </a:solidFill>
                <a:effectLst/>
                <a:latin typeface="Times New Roman" pitchFamily="18" charset="0"/>
              </a:rPr>
              <a:t>Васильевой М.А</a:t>
            </a:r>
            <a:r>
              <a:rPr lang="ru-RU" dirty="0">
                <a:solidFill>
                  <a:srgbClr val="FF3300"/>
                </a:solidFill>
                <a:effectLst/>
                <a:latin typeface="Times New Roman" pitchFamily="18" charset="0"/>
              </a:rPr>
              <a:t>.</a:t>
            </a:r>
          </a:p>
          <a:p>
            <a:pPr algn="ctr"/>
            <a:r>
              <a:rPr lang="ru-RU" b="1" i="1" dirty="0">
                <a:solidFill>
                  <a:srgbClr val="FF3300"/>
                </a:solidFill>
                <a:effectLst/>
                <a:latin typeface="Times New Roman" pitchFamily="18" charset="0"/>
              </a:rPr>
              <a:t>- </a:t>
            </a:r>
            <a:r>
              <a:rPr lang="ru-RU" b="1" i="1" dirty="0" smtClean="0">
                <a:solidFill>
                  <a:srgbClr val="FF3300"/>
                </a:solidFill>
                <a:effectLst/>
                <a:latin typeface="Times New Roman" pitchFamily="18" charset="0"/>
              </a:rPr>
              <a:t>6 </a:t>
            </a:r>
            <a:r>
              <a:rPr lang="ru-RU" b="1" i="1" dirty="0">
                <a:solidFill>
                  <a:srgbClr val="FF3300"/>
                </a:solidFill>
                <a:effectLst/>
                <a:latin typeface="Times New Roman" pitchFamily="18" charset="0"/>
              </a:rPr>
              <a:t>групп</a:t>
            </a:r>
          </a:p>
        </p:txBody>
      </p:sp>
      <p:sp>
        <p:nvSpPr>
          <p:cNvPr id="183311" name="Rectangle 15"/>
          <p:cNvSpPr>
            <a:spLocks noChangeArrowheads="1"/>
          </p:cNvSpPr>
          <p:nvPr/>
        </p:nvSpPr>
        <p:spPr bwMode="auto">
          <a:xfrm>
            <a:off x="2111375" y="59690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>
              <a:effectLst/>
              <a:latin typeface="Times New Roman" pitchFamily="18" charset="0"/>
            </a:endParaRPr>
          </a:p>
        </p:txBody>
      </p:sp>
      <p:sp>
        <p:nvSpPr>
          <p:cNvPr id="183312" name="AutoShape 16"/>
          <p:cNvSpPr>
            <a:spLocks noChangeArrowheads="1"/>
          </p:cNvSpPr>
          <p:nvPr/>
        </p:nvSpPr>
        <p:spPr bwMode="gray">
          <a:xfrm>
            <a:off x="3779838" y="4928084"/>
            <a:ext cx="5184775" cy="50482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tint val="5882"/>
                  <a:invGamma/>
                </a:schemeClr>
              </a:gs>
            </a:gsLst>
            <a:lin ang="0" scaled="1"/>
          </a:gradFill>
          <a:ln w="38100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ru-RU" b="1" i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«Я –человек» Козлова С.А</a:t>
            </a:r>
            <a:r>
              <a:rPr lang="ru-RU" sz="1600" b="1" i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.</a:t>
            </a:r>
            <a:r>
              <a:rPr lang="ru-RU" sz="1400" b="1" i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endParaRPr lang="en-US" sz="1400" b="1" i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83313" name="AutoShape 17"/>
          <p:cNvSpPr>
            <a:spLocks noChangeArrowheads="1"/>
          </p:cNvSpPr>
          <p:nvPr/>
        </p:nvSpPr>
        <p:spPr bwMode="gray">
          <a:xfrm>
            <a:off x="4643438" y="5589588"/>
            <a:ext cx="4284662" cy="562768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tint val="5882"/>
                  <a:invGamma/>
                </a:schemeClr>
              </a:gs>
            </a:gsLst>
            <a:lin ang="0" scaled="1"/>
          </a:gradFill>
          <a:ln w="38100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ru-RU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ru-RU" b="1" i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«Безопасность» Авдеевой Н.Н. </a:t>
            </a:r>
            <a:endParaRPr lang="en-US" b="1" i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83314" name="AutoShape 18"/>
          <p:cNvSpPr>
            <a:spLocks noChangeArrowheads="1"/>
          </p:cNvSpPr>
          <p:nvPr/>
        </p:nvSpPr>
        <p:spPr bwMode="gray">
          <a:xfrm>
            <a:off x="3635375" y="4292600"/>
            <a:ext cx="5508625" cy="503238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tint val="5882"/>
                  <a:invGamma/>
                </a:schemeClr>
              </a:gs>
            </a:gsLst>
            <a:lin ang="0" scaled="1"/>
          </a:gradFill>
          <a:ln w="38100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ru-RU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ru-RU" b="1" i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«</a:t>
            </a:r>
            <a:r>
              <a:rPr lang="ru-RU" b="1" i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Радуга» </a:t>
            </a:r>
            <a:r>
              <a:rPr lang="ru-RU" b="1" i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Доронова</a:t>
            </a:r>
            <a:r>
              <a:rPr lang="ru-RU" b="1" i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Т.</a:t>
            </a:r>
            <a:endParaRPr lang="en-US" b="1" i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83315" name="AutoShape 19"/>
          <p:cNvSpPr>
            <a:spLocks noChangeArrowheads="1"/>
          </p:cNvSpPr>
          <p:nvPr/>
        </p:nvSpPr>
        <p:spPr bwMode="gray">
          <a:xfrm>
            <a:off x="4716463" y="3573463"/>
            <a:ext cx="4103687" cy="576262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tint val="5882"/>
                  <a:invGamma/>
                </a:schemeClr>
              </a:gs>
            </a:gsLst>
            <a:lin ang="0" scaled="1"/>
          </a:gradFill>
          <a:ln w="38100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ru-RU" sz="16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ru-RU" sz="1600" b="1" i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ru-RU" sz="1600" b="1" i="1" dirty="0">
                <a:effectLst/>
              </a:rPr>
              <a:t>«Экологическое воспитание» </a:t>
            </a:r>
          </a:p>
          <a:p>
            <a:pPr algn="ctr" eaLnBrk="0" hangingPunct="0"/>
            <a:r>
              <a:rPr lang="ru-RU" sz="1600" b="1" i="1" dirty="0">
                <a:effectLst/>
              </a:rPr>
              <a:t>Николаевой С.Н</a:t>
            </a:r>
            <a:r>
              <a:rPr lang="ru-RU" sz="1600" b="1" i="1" dirty="0" smtClean="0">
                <a:effectLst/>
              </a:rPr>
              <a:t>.</a:t>
            </a:r>
            <a:endParaRPr lang="en-US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83316" name="AutoShape 20"/>
          <p:cNvSpPr>
            <a:spLocks noChangeArrowheads="1"/>
          </p:cNvSpPr>
          <p:nvPr/>
        </p:nvSpPr>
        <p:spPr bwMode="gray">
          <a:xfrm>
            <a:off x="5940425" y="2852738"/>
            <a:ext cx="2987675" cy="576262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tint val="5882"/>
                  <a:invGamma/>
                </a:schemeClr>
              </a:gs>
            </a:gsLst>
            <a:lin ang="0" scaled="1"/>
          </a:gradFill>
          <a:ln w="38100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ru-RU" b="1" i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«Я. Ты, мы» Князева </a:t>
            </a:r>
            <a:r>
              <a:rPr lang="ru-RU" b="1" i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О</a:t>
            </a:r>
            <a:r>
              <a:rPr lang="ru-RU" b="1" i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.Л.</a:t>
            </a:r>
            <a:endParaRPr lang="ru-RU" b="1" i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 eaLnBrk="0" hangingPunct="0"/>
            <a:endParaRPr lang="en-US" sz="1600" b="1" i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183319" name="Picture 23" descr="50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188914"/>
            <a:ext cx="1584176" cy="1228724"/>
          </a:xfrm>
          <a:prstGeom prst="rect">
            <a:avLst/>
          </a:prstGeom>
          <a:noFill/>
        </p:spPr>
      </p:pic>
      <p:pic>
        <p:nvPicPr>
          <p:cNvPr id="183320" name="Picture 24" descr="67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67625" y="188913"/>
            <a:ext cx="762000" cy="1228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0"/>
                                        <p:tgtEl>
                                          <p:spTgt spid="183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83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5000"/>
                                        <p:tgtEl>
                                          <p:spTgt spid="183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299" grpId="0" animBg="1"/>
      <p:bldP spid="18330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346" name="Picture 2" descr="smile7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21600000">
            <a:off x="0" y="0"/>
            <a:ext cx="9144000" cy="68580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sp>
        <p:nvSpPr>
          <p:cNvPr id="185347" name="WordArt 3"/>
          <p:cNvSpPr>
            <a:spLocks noChangeArrowheads="1" noChangeShapeType="1" noTextEdit="1"/>
          </p:cNvSpPr>
          <p:nvPr/>
        </p:nvSpPr>
        <p:spPr bwMode="auto">
          <a:xfrm>
            <a:off x="323850" y="0"/>
            <a:ext cx="8532813" cy="1524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ru-RU" sz="3600" kern="10">
                <a:ln w="38100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FF9900"/>
                </a:solidFill>
                <a:effectLst/>
                <a:latin typeface="Impact"/>
              </a:rPr>
              <a:t>Диагностика</a:t>
            </a:r>
          </a:p>
        </p:txBody>
      </p:sp>
      <p:sp>
        <p:nvSpPr>
          <p:cNvPr id="185348" name="Rectangle 4"/>
          <p:cNvSpPr>
            <a:spLocks noChangeArrowheads="1"/>
          </p:cNvSpPr>
          <p:nvPr/>
        </p:nvSpPr>
        <p:spPr bwMode="auto">
          <a:xfrm>
            <a:off x="250825" y="4797425"/>
            <a:ext cx="864235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/>
            <a:r>
              <a:rPr lang="ru-RU" b="1" i="1">
                <a:solidFill>
                  <a:schemeClr val="accent2"/>
                </a:solidFill>
                <a:effectLst/>
              </a:rPr>
              <a:t>Из приведённых данных чётко прослеживается положительная динамика в усвоении программного материала. Общий % выполнения программы составляет 86%, что является высоким показателем по сравнению с началом учебного года (73%).</a:t>
            </a:r>
          </a:p>
          <a:p>
            <a:pPr algn="just" eaLnBrk="0" hangingPunct="0"/>
            <a:r>
              <a:rPr lang="ru-RU" b="1" i="1">
                <a:solidFill>
                  <a:schemeClr val="accent2"/>
                </a:solidFill>
                <a:effectLst/>
              </a:rPr>
              <a:t>Результаты диагностики подтвердили эффективность проделанной работы.</a:t>
            </a:r>
          </a:p>
        </p:txBody>
      </p:sp>
      <p:graphicFrame>
        <p:nvGraphicFramePr>
          <p:cNvPr id="185351" name="Object 7"/>
          <p:cNvGraphicFramePr>
            <a:graphicFrameLocks noGrp="1" noChangeAspect="1"/>
          </p:cNvGraphicFramePr>
          <p:nvPr>
            <p:ph/>
          </p:nvPr>
        </p:nvGraphicFramePr>
        <p:xfrm>
          <a:off x="1403350" y="1196975"/>
          <a:ext cx="7489825" cy="352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361" name="Диаграмма" r:id="rId4" imgW="8229600" imgH="5867400" progId="MSGraph.Chart.8">
                  <p:embed followColorScheme="full"/>
                </p:oleObj>
              </mc:Choice>
              <mc:Fallback>
                <p:oleObj name="Диаграмма" r:id="rId4" imgW="8229600" imgH="5867400" progId="MSGraph.Chart.8">
                  <p:embed followColorScheme="full"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350" y="1196975"/>
                        <a:ext cx="7489825" cy="3527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5353" name="Picture 9" descr="85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8313" y="3357563"/>
            <a:ext cx="800100" cy="1123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85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0"/>
                                        <p:tgtEl>
                                          <p:spTgt spid="185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348" grpId="0"/>
      <p:bldOleChart spid="18535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394" name="Picture 2" descr="smile7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21600000">
            <a:off x="0" y="0"/>
            <a:ext cx="9144000" cy="6858000"/>
          </a:xfrm>
          <a:prstGeom prst="rect">
            <a:avLst/>
          </a:prstGeom>
          <a:noFill/>
          <a:ln w="9525">
            <a:solidFill>
              <a:srgbClr val="009900"/>
            </a:solidFill>
            <a:miter lim="800000"/>
            <a:headEnd/>
            <a:tailEnd/>
          </a:ln>
        </p:spPr>
      </p:pic>
      <p:sp>
        <p:nvSpPr>
          <p:cNvPr id="187395" name="WordArt 3"/>
          <p:cNvSpPr>
            <a:spLocks noChangeArrowheads="1" noChangeShapeType="1" noTextEdit="1"/>
          </p:cNvSpPr>
          <p:nvPr/>
        </p:nvSpPr>
        <p:spPr bwMode="auto">
          <a:xfrm>
            <a:off x="323850" y="260350"/>
            <a:ext cx="8532813" cy="1524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3366FF"/>
                </a:solidFill>
                <a:effectLst/>
                <a:latin typeface="Impact"/>
              </a:rPr>
              <a:t>Профессиональная компетентность</a:t>
            </a:r>
          </a:p>
        </p:txBody>
      </p:sp>
      <p:sp>
        <p:nvSpPr>
          <p:cNvPr id="187396" name="Oval 4"/>
          <p:cNvSpPr>
            <a:spLocks noChangeArrowheads="1"/>
          </p:cNvSpPr>
          <p:nvPr/>
        </p:nvSpPr>
        <p:spPr bwMode="gray">
          <a:xfrm>
            <a:off x="539750" y="2205038"/>
            <a:ext cx="3200400" cy="3200400"/>
          </a:xfrm>
          <a:prstGeom prst="ellipse">
            <a:avLst/>
          </a:prstGeom>
          <a:gradFill rotWithShape="1">
            <a:gsLst>
              <a:gs pos="0">
                <a:schemeClr val="accent2">
                  <a:gamma/>
                  <a:tint val="56471"/>
                  <a:invGamma/>
                </a:schemeClr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28575" algn="ctr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Общее количество </a:t>
            </a:r>
          </a:p>
          <a:p>
            <a:pPr algn="ctr"/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педагогов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12 человек</a:t>
            </a:r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87397" name="AutoShape 5"/>
          <p:cNvSpPr>
            <a:spLocks noChangeArrowheads="1"/>
          </p:cNvSpPr>
          <p:nvPr/>
        </p:nvSpPr>
        <p:spPr bwMode="gray">
          <a:xfrm>
            <a:off x="250825" y="1916113"/>
            <a:ext cx="3833813" cy="3833812"/>
          </a:xfrm>
          <a:custGeom>
            <a:avLst/>
            <a:gdLst>
              <a:gd name="G0" fmla="+- 1914 0 0"/>
              <a:gd name="G1" fmla="+- 21600 0 1914"/>
              <a:gd name="G2" fmla="+- 21600 0 1914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914" y="10800"/>
                </a:moveTo>
                <a:cubicBezTo>
                  <a:pt x="1914" y="15708"/>
                  <a:pt x="5892" y="19686"/>
                  <a:pt x="10800" y="19686"/>
                </a:cubicBezTo>
                <a:cubicBezTo>
                  <a:pt x="15708" y="19686"/>
                  <a:pt x="19686" y="15708"/>
                  <a:pt x="19686" y="10800"/>
                </a:cubicBezTo>
                <a:cubicBezTo>
                  <a:pt x="19686" y="5892"/>
                  <a:pt x="15708" y="1914"/>
                  <a:pt x="10800" y="1914"/>
                </a:cubicBezTo>
                <a:cubicBezTo>
                  <a:pt x="5892" y="1914"/>
                  <a:pt x="1914" y="5892"/>
                  <a:pt x="1914" y="10800"/>
                </a:cubicBezTo>
                <a:close/>
              </a:path>
            </a:pathLst>
          </a:custGeom>
          <a:gradFill rotWithShape="1">
            <a:gsLst>
              <a:gs pos="0">
                <a:schemeClr val="hlink">
                  <a:gamma/>
                  <a:tint val="60784"/>
                  <a:invGamma/>
                  <a:alpha val="12000"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tint val="60784"/>
                  <a:invGamma/>
                  <a:alpha val="12000"/>
                </a:scheme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1515" name="TextBox 12"/>
          <p:cNvSpPr txBox="1">
            <a:spLocks noChangeArrowheads="1"/>
          </p:cNvSpPr>
          <p:nvPr/>
        </p:nvSpPr>
        <p:spPr bwMode="auto">
          <a:xfrm>
            <a:off x="3729037" y="3305175"/>
            <a:ext cx="5105401" cy="369888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/>
            <a:r>
              <a:rPr lang="ru-RU" b="1" i="1" dirty="0" smtClean="0">
                <a:effectLst/>
              </a:rPr>
              <a:t>Среднее педагогическое – 9 человек</a:t>
            </a:r>
            <a:r>
              <a:rPr lang="ru-RU" dirty="0" smtClean="0">
                <a:effectLst/>
              </a:rPr>
              <a:t>  </a:t>
            </a:r>
            <a:endParaRPr lang="ru-RU" dirty="0">
              <a:effectLst/>
            </a:endParaRPr>
          </a:p>
        </p:txBody>
      </p:sp>
      <p:sp>
        <p:nvSpPr>
          <p:cNvPr id="21518" name="TextBox 15"/>
          <p:cNvSpPr txBox="1">
            <a:spLocks noChangeArrowheads="1"/>
          </p:cNvSpPr>
          <p:nvPr/>
        </p:nvSpPr>
        <p:spPr bwMode="auto">
          <a:xfrm>
            <a:off x="3724275" y="4095750"/>
            <a:ext cx="5105400" cy="369888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/>
            <a:r>
              <a:rPr lang="ru-RU" b="1" i="1" dirty="0" smtClean="0">
                <a:effectLst/>
              </a:rPr>
              <a:t>Музыкальное </a:t>
            </a:r>
            <a:r>
              <a:rPr lang="ru-RU" b="1" i="1" dirty="0">
                <a:effectLst/>
              </a:rPr>
              <a:t>– 1 человек</a:t>
            </a:r>
          </a:p>
        </p:txBody>
      </p:sp>
      <p:sp>
        <p:nvSpPr>
          <p:cNvPr id="2" name="Овал 23">
            <a:hlinkClick r:id="rId3" action="ppaction://hlinkpres?slideindex=1&amp;slidetitle="/>
          </p:cNvPr>
          <p:cNvSpPr/>
          <p:nvPr/>
        </p:nvSpPr>
        <p:spPr bwMode="auto">
          <a:xfrm>
            <a:off x="3795713" y="4168775"/>
            <a:ext cx="228600" cy="228600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algn="l" eaLnBrk="0" hangingPunct="0">
              <a:defRPr/>
            </a:pPr>
            <a:endParaRPr lang="ru-RU">
              <a:effectLst/>
            </a:endParaRPr>
          </a:p>
        </p:txBody>
      </p:sp>
      <p:sp>
        <p:nvSpPr>
          <p:cNvPr id="3" name="Овал 23">
            <a:hlinkClick r:id="rId3" action="ppaction://hlinkpres?slideindex=1&amp;slidetitle="/>
          </p:cNvPr>
          <p:cNvSpPr/>
          <p:nvPr/>
        </p:nvSpPr>
        <p:spPr bwMode="auto">
          <a:xfrm>
            <a:off x="3795713" y="3376613"/>
            <a:ext cx="228600" cy="228600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algn="l" eaLnBrk="0" hangingPunct="0">
              <a:defRPr/>
            </a:pPr>
            <a:endParaRPr lang="ru-RU">
              <a:effectLst/>
            </a:endParaRPr>
          </a:p>
        </p:txBody>
      </p:sp>
      <p:sp>
        <p:nvSpPr>
          <p:cNvPr id="21517" name="TextBox 14"/>
          <p:cNvSpPr txBox="1">
            <a:spLocks noChangeArrowheads="1"/>
          </p:cNvSpPr>
          <p:nvPr/>
        </p:nvSpPr>
        <p:spPr bwMode="auto">
          <a:xfrm>
            <a:off x="3729037" y="2586037"/>
            <a:ext cx="5105401" cy="369889"/>
          </a:xfrm>
          <a:prstGeom prst="rect">
            <a:avLst/>
          </a:prstGeom>
          <a:solidFill>
            <a:srgbClr val="CC0099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/>
            <a:endParaRPr lang="ru-RU">
              <a:effectLst/>
            </a:endParaRPr>
          </a:p>
        </p:txBody>
      </p:sp>
      <p:sp>
        <p:nvSpPr>
          <p:cNvPr id="187419" name="Rectangle 27"/>
          <p:cNvSpPr>
            <a:spLocks noChangeArrowheads="1"/>
          </p:cNvSpPr>
          <p:nvPr/>
        </p:nvSpPr>
        <p:spPr bwMode="auto">
          <a:xfrm>
            <a:off x="4017371" y="2565400"/>
            <a:ext cx="459164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 i="1" dirty="0">
                <a:effectLst/>
              </a:rPr>
              <a:t>Высшее педагогическое – 3</a:t>
            </a:r>
            <a:r>
              <a:rPr lang="ru-RU" b="1" i="1" dirty="0" smtClean="0">
                <a:effectLst/>
              </a:rPr>
              <a:t> человека</a:t>
            </a:r>
            <a:endParaRPr lang="ru-RU" b="1" i="1" dirty="0">
              <a:effectLst/>
            </a:endParaRPr>
          </a:p>
        </p:txBody>
      </p:sp>
      <p:sp>
        <p:nvSpPr>
          <p:cNvPr id="4" name="Овал 23">
            <a:hlinkClick r:id="rId3" action="ppaction://hlinkpres?slideindex=1&amp;slidetitle="/>
          </p:cNvPr>
          <p:cNvSpPr/>
          <p:nvPr/>
        </p:nvSpPr>
        <p:spPr bwMode="auto">
          <a:xfrm>
            <a:off x="3795713" y="2655888"/>
            <a:ext cx="228600" cy="228600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algn="l" eaLnBrk="0" hangingPunct="0">
              <a:defRPr/>
            </a:pPr>
            <a:endParaRPr lang="ru-RU">
              <a:effectLst/>
            </a:endParaRPr>
          </a:p>
        </p:txBody>
      </p:sp>
      <p:pic>
        <p:nvPicPr>
          <p:cNvPr id="187424" name="Picture 32" descr="j023212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875" y="4581525"/>
            <a:ext cx="2160141" cy="20177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87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187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"/>
                                        <p:tgtEl>
                                          <p:spTgt spid="1874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200" fill="hold"/>
                                        <p:tgtEl>
                                          <p:spTgt spid="1874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00" fill="hold"/>
                                        <p:tgtEl>
                                          <p:spTgt spid="1874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800" decel="5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874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800" decel="5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874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396" grpId="0" animBg="1"/>
      <p:bldP spid="18739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62" name="Picture 2" descr="smile7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21600000">
            <a:off x="-71524" y="-5207"/>
            <a:ext cx="9251156" cy="6902672"/>
          </a:xfrm>
          <a:prstGeom prst="rect">
            <a:avLst/>
          </a:prstGeom>
          <a:solidFill>
            <a:srgbClr val="A3C7FB"/>
          </a:solidFill>
          <a:ln w="38100">
            <a:noFill/>
            <a:miter lim="800000"/>
            <a:headEnd/>
            <a:tailEnd/>
          </a:ln>
        </p:spPr>
      </p:pic>
      <p:sp>
        <p:nvSpPr>
          <p:cNvPr id="194563" name="WordArt 3"/>
          <p:cNvSpPr>
            <a:spLocks noChangeArrowheads="1" noChangeShapeType="1" noTextEdit="1"/>
          </p:cNvSpPr>
          <p:nvPr/>
        </p:nvSpPr>
        <p:spPr bwMode="auto">
          <a:xfrm>
            <a:off x="179388" y="0"/>
            <a:ext cx="8713787" cy="1552575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ru-RU" sz="3200" kern="1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/>
                <a:latin typeface="Impact"/>
              </a:rPr>
              <a:t>Результаты выполнения годового плана</a:t>
            </a:r>
            <a:endParaRPr lang="ru-RU" sz="3200" kern="10" dirty="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FF3300"/>
              </a:solidFill>
              <a:effectLst/>
              <a:latin typeface="Impact"/>
            </a:endParaRPr>
          </a:p>
        </p:txBody>
      </p:sp>
      <p:sp>
        <p:nvSpPr>
          <p:cNvPr id="194565" name="Rectangle 5"/>
          <p:cNvSpPr>
            <a:spLocks noChangeArrowheads="1"/>
          </p:cNvSpPr>
          <p:nvPr/>
        </p:nvSpPr>
        <p:spPr bwMode="auto">
          <a:xfrm>
            <a:off x="899592" y="-4915343"/>
            <a:ext cx="7272807" cy="13388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endParaRPr lang="ru-RU" sz="36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/>
            <a:endParaRPr lang="ru-RU" sz="3600" dirty="0" smtClean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/>
            <a:endParaRPr lang="ru-RU" sz="3600" dirty="0" smtClean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571500" indent="-571500" algn="l">
              <a:buFont typeface="Arial" pitchFamily="34" charset="0"/>
              <a:buChar char="•"/>
            </a:pPr>
            <a:endParaRPr lang="ru-RU" sz="3600" dirty="0" smtClean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571500" indent="-571500" algn="l">
              <a:buFont typeface="Arial" pitchFamily="34" charset="0"/>
              <a:buChar char="•"/>
            </a:pPr>
            <a:endParaRPr lang="ru-RU" sz="3600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571500" indent="-571500" algn="l">
              <a:buFont typeface="Arial" pitchFamily="34" charset="0"/>
              <a:buChar char="•"/>
            </a:pPr>
            <a:endParaRPr lang="ru-RU" sz="3600" dirty="0" smtClean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571500" indent="-571500" algn="l">
              <a:buFont typeface="Arial" pitchFamily="34" charset="0"/>
              <a:buChar char="•"/>
            </a:pPr>
            <a:endParaRPr lang="ru-RU" sz="3600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571500" indent="-571500" algn="l">
              <a:buFont typeface="Arial" pitchFamily="34" charset="0"/>
              <a:buChar char="•"/>
            </a:pPr>
            <a:endParaRPr lang="ru-RU" sz="3600" dirty="0" smtClean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571500" indent="-571500" algn="l">
              <a:buFont typeface="Arial" pitchFamily="34" charset="0"/>
              <a:buChar char="•"/>
            </a:pPr>
            <a:endParaRPr lang="ru-RU" sz="3600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571500" indent="-571500" algn="l">
              <a:buFont typeface="Arial" pitchFamily="34" charset="0"/>
              <a:buChar char="•"/>
            </a:pPr>
            <a:endParaRPr lang="ru-RU" sz="3600" dirty="0" smtClean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571500" indent="-571500" algn="l">
              <a:buFont typeface="Arial" pitchFamily="34" charset="0"/>
              <a:buChar char="•"/>
            </a:pPr>
            <a:endParaRPr lang="ru-RU" sz="3600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571500" indent="-571500" algn="l">
              <a:buFont typeface="Arial" pitchFamily="34" charset="0"/>
              <a:buChar char="•"/>
            </a:pPr>
            <a:endParaRPr lang="ru-RU" sz="3600" dirty="0" smtClean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571500" indent="-571500" algn="l">
              <a:buFont typeface="Arial" pitchFamily="34" charset="0"/>
              <a:buChar char="•"/>
            </a:pPr>
            <a:r>
              <a:rPr lang="ru-RU" sz="360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Педагогические советы</a:t>
            </a:r>
          </a:p>
          <a:p>
            <a:pPr marL="571500" indent="-571500" algn="l">
              <a:buFont typeface="Arial" pitchFamily="34" charset="0"/>
              <a:buChar char="•"/>
            </a:pPr>
            <a:r>
              <a:rPr lang="ru-RU" sz="360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Семинары</a:t>
            </a:r>
          </a:p>
          <a:p>
            <a:pPr marL="571500" indent="-571500" algn="l">
              <a:buFont typeface="Arial" pitchFamily="34" charset="0"/>
              <a:buChar char="•"/>
            </a:pPr>
            <a:r>
              <a:rPr lang="ru-RU" sz="360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Консультации  </a:t>
            </a:r>
          </a:p>
          <a:p>
            <a:pPr marL="571500" indent="-571500" algn="l">
              <a:buFont typeface="Arial" pitchFamily="34" charset="0"/>
              <a:buChar char="•"/>
            </a:pPr>
            <a:r>
              <a:rPr lang="ru-RU" sz="360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Открытые просмотры</a:t>
            </a:r>
          </a:p>
          <a:p>
            <a:pPr marL="571500" indent="-571500" algn="l">
              <a:buFont typeface="Arial" pitchFamily="34" charset="0"/>
              <a:buChar char="•"/>
            </a:pPr>
            <a:r>
              <a:rPr lang="ru-RU" sz="360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Выставки </a:t>
            </a:r>
          </a:p>
          <a:p>
            <a:pPr marL="571500" indent="-571500" algn="l">
              <a:buFont typeface="Arial" pitchFamily="34" charset="0"/>
              <a:buChar char="•"/>
            </a:pPr>
            <a:r>
              <a:rPr lang="ru-RU" sz="360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Смотры- конкурсы</a:t>
            </a:r>
          </a:p>
          <a:p>
            <a:pPr marL="571500" indent="-571500" algn="l">
              <a:buFont typeface="Arial" pitchFamily="34" charset="0"/>
              <a:buChar char="•"/>
            </a:pPr>
            <a:r>
              <a:rPr lang="ru-RU" sz="360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Развлечения </a:t>
            </a:r>
          </a:p>
          <a:p>
            <a:pPr marL="571500" indent="-571500" algn="l">
              <a:buFont typeface="Arial" pitchFamily="34" charset="0"/>
              <a:buChar char="•"/>
            </a:pPr>
            <a:r>
              <a:rPr lang="ru-RU" sz="360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ФОР</a:t>
            </a:r>
          </a:p>
          <a:p>
            <a:pPr marL="571500" indent="-571500" algn="l">
              <a:buFont typeface="Arial" pitchFamily="34" charset="0"/>
              <a:buChar char="•"/>
            </a:pPr>
            <a:endParaRPr lang="ru-RU" sz="3600" dirty="0" smtClean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571500" indent="-571500" algn="l">
              <a:buFont typeface="Arial" pitchFamily="34" charset="0"/>
              <a:buChar char="•"/>
            </a:pPr>
            <a:endParaRPr lang="ru-RU" sz="3600" dirty="0" smtClean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l"/>
            <a:endParaRPr lang="ru-RU" sz="36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/>
            <a:r>
              <a:rPr lang="ru-RU" sz="3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ru-RU" sz="36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94566" name="Rectangle 6"/>
          <p:cNvSpPr>
            <a:spLocks noChangeArrowheads="1"/>
          </p:cNvSpPr>
          <p:nvPr/>
        </p:nvSpPr>
        <p:spPr bwMode="auto">
          <a:xfrm>
            <a:off x="1403350" y="2132291"/>
            <a:ext cx="24878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ru-RU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94568" name="Rectangle 8"/>
          <p:cNvSpPr>
            <a:spLocks noChangeArrowheads="1"/>
          </p:cNvSpPr>
          <p:nvPr/>
        </p:nvSpPr>
        <p:spPr bwMode="auto">
          <a:xfrm>
            <a:off x="1116013" y="2917309"/>
            <a:ext cx="60483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/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ru-RU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94570" name="Rectangle 10"/>
          <p:cNvSpPr>
            <a:spLocks noChangeArrowheads="1"/>
          </p:cNvSpPr>
          <p:nvPr/>
        </p:nvSpPr>
        <p:spPr bwMode="auto">
          <a:xfrm>
            <a:off x="1187450" y="3357563"/>
            <a:ext cx="62642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/>
            <a:endParaRPr lang="ru-RU" b="1" dirty="0">
              <a:effectLst/>
            </a:endParaRPr>
          </a:p>
          <a:p>
            <a:pPr algn="l"/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ru-RU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94572" name="Rectangle 12"/>
          <p:cNvSpPr>
            <a:spLocks noChangeArrowheads="1"/>
          </p:cNvSpPr>
          <p:nvPr/>
        </p:nvSpPr>
        <p:spPr bwMode="auto">
          <a:xfrm>
            <a:off x="4869360" y="3866248"/>
            <a:ext cx="18473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just"/>
            <a:endParaRPr lang="ru-RU" b="1" dirty="0">
              <a:effectLst/>
            </a:endParaRPr>
          </a:p>
          <a:p>
            <a:pPr algn="just"/>
            <a:endParaRPr lang="ru-RU" dirty="0">
              <a:effectLst/>
            </a:endParaRPr>
          </a:p>
        </p:txBody>
      </p:sp>
      <p:sp>
        <p:nvSpPr>
          <p:cNvPr id="194574" name="Rectangle 14"/>
          <p:cNvSpPr>
            <a:spLocks noChangeArrowheads="1"/>
          </p:cNvSpPr>
          <p:nvPr/>
        </p:nvSpPr>
        <p:spPr bwMode="auto">
          <a:xfrm>
            <a:off x="4287545" y="4365625"/>
            <a:ext cx="18473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endParaRPr lang="ru-RU" sz="2000" b="1" dirty="0">
              <a:solidFill>
                <a:srgbClr val="FF3300"/>
              </a:solidFill>
              <a:effectLst/>
            </a:endParaRPr>
          </a:p>
        </p:txBody>
      </p:sp>
      <p:sp>
        <p:nvSpPr>
          <p:cNvPr id="194575" name="Rectangle 15"/>
          <p:cNvSpPr>
            <a:spLocks noChangeArrowheads="1"/>
          </p:cNvSpPr>
          <p:nvPr/>
        </p:nvSpPr>
        <p:spPr bwMode="auto">
          <a:xfrm>
            <a:off x="2339975" y="4796116"/>
            <a:ext cx="24878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ru-RU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94577" name="Rectangle 17"/>
          <p:cNvSpPr>
            <a:spLocks noChangeArrowheads="1"/>
          </p:cNvSpPr>
          <p:nvPr/>
        </p:nvSpPr>
        <p:spPr bwMode="auto">
          <a:xfrm>
            <a:off x="0" y="6021388"/>
            <a:ext cx="9144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/>
            <a:r>
              <a:rPr lang="ru-RU" dirty="0" smtClean="0">
                <a:effectLst/>
              </a:rPr>
              <a:t> </a:t>
            </a:r>
            <a:endParaRPr lang="ru-RU" dirty="0">
              <a:effectLst/>
            </a:endParaRPr>
          </a:p>
          <a:p>
            <a:pPr algn="just"/>
            <a:r>
              <a:rPr lang="ru-RU" dirty="0">
                <a:effectLst/>
              </a:rPr>
              <a:t>                                    </a:t>
            </a:r>
            <a:endParaRPr lang="ru-RU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62" name="Picture 2" descr="smile7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21600000">
            <a:off x="0" y="0"/>
            <a:ext cx="9144000" cy="6858000"/>
          </a:xfrm>
          <a:prstGeom prst="rect">
            <a:avLst/>
          </a:prstGeom>
          <a:solidFill>
            <a:srgbClr val="A3C7FB"/>
          </a:solidFill>
          <a:ln w="38100">
            <a:noFill/>
            <a:miter lim="800000"/>
            <a:headEnd/>
            <a:tailEnd/>
          </a:ln>
        </p:spPr>
      </p:pic>
      <p:sp>
        <p:nvSpPr>
          <p:cNvPr id="194563" name="WordArt 3"/>
          <p:cNvSpPr>
            <a:spLocks noChangeArrowheads="1" noChangeShapeType="1" noTextEdit="1"/>
          </p:cNvSpPr>
          <p:nvPr/>
        </p:nvSpPr>
        <p:spPr bwMode="auto">
          <a:xfrm>
            <a:off x="611561" y="260648"/>
            <a:ext cx="7992888" cy="1656184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ru-RU" sz="3200" kern="1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66FF"/>
                </a:solidFill>
                <a:effectLst/>
                <a:latin typeface="Impact"/>
              </a:rPr>
              <a:t>семинары</a:t>
            </a:r>
            <a:endParaRPr lang="ru-RU" sz="3200" kern="10" dirty="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0066FF"/>
              </a:solidFill>
              <a:effectLst/>
              <a:latin typeface="Impact"/>
            </a:endParaRPr>
          </a:p>
        </p:txBody>
      </p:sp>
      <p:sp>
        <p:nvSpPr>
          <p:cNvPr id="194565" name="Rectangle 5"/>
          <p:cNvSpPr>
            <a:spLocks noChangeArrowheads="1"/>
          </p:cNvSpPr>
          <p:nvPr/>
        </p:nvSpPr>
        <p:spPr bwMode="auto">
          <a:xfrm>
            <a:off x="1403350" y="901632"/>
            <a:ext cx="6551613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endParaRPr lang="ru-RU" sz="3600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/>
            <a:endParaRPr lang="ru-RU" sz="36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/>
            <a:r>
              <a:rPr lang="ru-RU" sz="3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ru-RU" sz="36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94566" name="Rectangle 6"/>
          <p:cNvSpPr>
            <a:spLocks noChangeArrowheads="1"/>
          </p:cNvSpPr>
          <p:nvPr/>
        </p:nvSpPr>
        <p:spPr bwMode="auto">
          <a:xfrm>
            <a:off x="1403350" y="2132291"/>
            <a:ext cx="24878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ru-RU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94568" name="Rectangle 8"/>
          <p:cNvSpPr>
            <a:spLocks noChangeArrowheads="1"/>
          </p:cNvSpPr>
          <p:nvPr/>
        </p:nvSpPr>
        <p:spPr bwMode="auto">
          <a:xfrm>
            <a:off x="1116013" y="2917309"/>
            <a:ext cx="60483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/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ru-RU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94570" name="Rectangle 10"/>
          <p:cNvSpPr>
            <a:spLocks noChangeArrowheads="1"/>
          </p:cNvSpPr>
          <p:nvPr/>
        </p:nvSpPr>
        <p:spPr bwMode="auto">
          <a:xfrm>
            <a:off x="1187450" y="3357563"/>
            <a:ext cx="62642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/>
            <a:endParaRPr lang="ru-RU" b="1" dirty="0">
              <a:effectLst/>
            </a:endParaRPr>
          </a:p>
          <a:p>
            <a:pPr algn="l"/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ru-RU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94572" name="Rectangle 12"/>
          <p:cNvSpPr>
            <a:spLocks noChangeArrowheads="1"/>
          </p:cNvSpPr>
          <p:nvPr/>
        </p:nvSpPr>
        <p:spPr bwMode="auto">
          <a:xfrm>
            <a:off x="4869360" y="3866248"/>
            <a:ext cx="18473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just"/>
            <a:endParaRPr lang="ru-RU" b="1" dirty="0">
              <a:effectLst/>
            </a:endParaRPr>
          </a:p>
          <a:p>
            <a:pPr algn="just"/>
            <a:endParaRPr lang="ru-RU" dirty="0">
              <a:effectLst/>
            </a:endParaRPr>
          </a:p>
        </p:txBody>
      </p:sp>
      <p:sp>
        <p:nvSpPr>
          <p:cNvPr id="194574" name="Rectangle 14"/>
          <p:cNvSpPr>
            <a:spLocks noChangeArrowheads="1"/>
          </p:cNvSpPr>
          <p:nvPr/>
        </p:nvSpPr>
        <p:spPr bwMode="auto">
          <a:xfrm>
            <a:off x="4287545" y="4365625"/>
            <a:ext cx="18473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endParaRPr lang="ru-RU" sz="2000" b="1" dirty="0">
              <a:solidFill>
                <a:srgbClr val="FF3300"/>
              </a:solidFill>
              <a:effectLst/>
            </a:endParaRPr>
          </a:p>
        </p:txBody>
      </p:sp>
      <p:sp>
        <p:nvSpPr>
          <p:cNvPr id="194575" name="Rectangle 15"/>
          <p:cNvSpPr>
            <a:spLocks noChangeArrowheads="1"/>
          </p:cNvSpPr>
          <p:nvPr/>
        </p:nvSpPr>
        <p:spPr bwMode="auto">
          <a:xfrm>
            <a:off x="2339975" y="4796116"/>
            <a:ext cx="24878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ru-RU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94577" name="Rectangle 17"/>
          <p:cNvSpPr>
            <a:spLocks noChangeArrowheads="1"/>
          </p:cNvSpPr>
          <p:nvPr/>
        </p:nvSpPr>
        <p:spPr bwMode="auto">
          <a:xfrm>
            <a:off x="0" y="6021388"/>
            <a:ext cx="9144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/>
            <a:r>
              <a:rPr lang="ru-RU" dirty="0" smtClean="0">
                <a:effectLst/>
              </a:rPr>
              <a:t> </a:t>
            </a:r>
            <a:endParaRPr lang="ru-RU" dirty="0">
              <a:effectLst/>
            </a:endParaRPr>
          </a:p>
          <a:p>
            <a:pPr algn="just"/>
            <a:r>
              <a:rPr lang="ru-RU" dirty="0">
                <a:effectLst/>
              </a:rPr>
              <a:t>                                    </a:t>
            </a:r>
            <a:endParaRPr lang="ru-RU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4609063"/>
              </p:ext>
            </p:extLst>
          </p:nvPr>
        </p:nvGraphicFramePr>
        <p:xfrm>
          <a:off x="323527" y="2316957"/>
          <a:ext cx="8569647" cy="310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97"/>
                <a:gridCol w="4752528"/>
                <a:gridCol w="1368152"/>
                <a:gridCol w="158487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№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Тема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дата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Отметка о проведении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«Укрепляем здоровье детей»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октябрь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«Развитие творческих способностей у детей дошкольного возраста»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Декабрь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/>
                </a:tc>
              </a:tr>
              <a:tr h="74168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«Как я реализую  план по самообразованию 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март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6133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62" name="Picture 2" descr="smile7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21600000">
            <a:off x="0" y="0"/>
            <a:ext cx="9144000" cy="6858000"/>
          </a:xfrm>
          <a:prstGeom prst="rect">
            <a:avLst/>
          </a:prstGeom>
          <a:solidFill>
            <a:srgbClr val="A3C7FB"/>
          </a:solidFill>
          <a:ln w="38100">
            <a:noFill/>
            <a:miter lim="800000"/>
            <a:headEnd/>
            <a:tailEnd/>
          </a:ln>
        </p:spPr>
      </p:pic>
      <p:sp>
        <p:nvSpPr>
          <p:cNvPr id="194563" name="WordArt 3"/>
          <p:cNvSpPr>
            <a:spLocks noChangeArrowheads="1" noChangeShapeType="1" noTextEdit="1"/>
          </p:cNvSpPr>
          <p:nvPr/>
        </p:nvSpPr>
        <p:spPr bwMode="auto">
          <a:xfrm>
            <a:off x="611561" y="260648"/>
            <a:ext cx="7992888" cy="1656184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ru-RU" sz="3200" kern="1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66FF"/>
                </a:solidFill>
                <a:effectLst/>
                <a:latin typeface="Impact"/>
              </a:rPr>
              <a:t>Педагогические советы</a:t>
            </a:r>
            <a:endParaRPr lang="ru-RU" sz="3200" kern="10" dirty="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0066FF"/>
              </a:solidFill>
              <a:effectLst/>
              <a:latin typeface="Impact"/>
            </a:endParaRPr>
          </a:p>
        </p:txBody>
      </p:sp>
      <p:sp>
        <p:nvSpPr>
          <p:cNvPr id="194565" name="Rectangle 5"/>
          <p:cNvSpPr>
            <a:spLocks noChangeArrowheads="1"/>
          </p:cNvSpPr>
          <p:nvPr/>
        </p:nvSpPr>
        <p:spPr bwMode="auto">
          <a:xfrm>
            <a:off x="1403350" y="901632"/>
            <a:ext cx="6551613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endParaRPr lang="ru-RU" sz="3600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/>
            <a:endParaRPr lang="ru-RU" sz="36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/>
            <a:r>
              <a:rPr lang="ru-RU" sz="3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ru-RU" sz="36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94566" name="Rectangle 6"/>
          <p:cNvSpPr>
            <a:spLocks noChangeArrowheads="1"/>
          </p:cNvSpPr>
          <p:nvPr/>
        </p:nvSpPr>
        <p:spPr bwMode="auto">
          <a:xfrm>
            <a:off x="1403350" y="2132291"/>
            <a:ext cx="24878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ru-RU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94568" name="Rectangle 8"/>
          <p:cNvSpPr>
            <a:spLocks noChangeArrowheads="1"/>
          </p:cNvSpPr>
          <p:nvPr/>
        </p:nvSpPr>
        <p:spPr bwMode="auto">
          <a:xfrm>
            <a:off x="1116013" y="2917309"/>
            <a:ext cx="60483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/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ru-RU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94570" name="Rectangle 10"/>
          <p:cNvSpPr>
            <a:spLocks noChangeArrowheads="1"/>
          </p:cNvSpPr>
          <p:nvPr/>
        </p:nvSpPr>
        <p:spPr bwMode="auto">
          <a:xfrm>
            <a:off x="1187450" y="3357563"/>
            <a:ext cx="62642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/>
            <a:endParaRPr lang="ru-RU" b="1" dirty="0">
              <a:effectLst/>
            </a:endParaRPr>
          </a:p>
          <a:p>
            <a:pPr algn="l"/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ru-RU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94572" name="Rectangle 12"/>
          <p:cNvSpPr>
            <a:spLocks noChangeArrowheads="1"/>
          </p:cNvSpPr>
          <p:nvPr/>
        </p:nvSpPr>
        <p:spPr bwMode="auto">
          <a:xfrm>
            <a:off x="4869360" y="3866248"/>
            <a:ext cx="18473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just"/>
            <a:endParaRPr lang="ru-RU" b="1" dirty="0">
              <a:effectLst/>
            </a:endParaRPr>
          </a:p>
          <a:p>
            <a:pPr algn="just"/>
            <a:endParaRPr lang="ru-RU" dirty="0">
              <a:effectLst/>
            </a:endParaRPr>
          </a:p>
        </p:txBody>
      </p:sp>
      <p:sp>
        <p:nvSpPr>
          <p:cNvPr id="194574" name="Rectangle 14"/>
          <p:cNvSpPr>
            <a:spLocks noChangeArrowheads="1"/>
          </p:cNvSpPr>
          <p:nvPr/>
        </p:nvSpPr>
        <p:spPr bwMode="auto">
          <a:xfrm>
            <a:off x="4287545" y="4365625"/>
            <a:ext cx="18473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endParaRPr lang="ru-RU" sz="2000" b="1" dirty="0">
              <a:solidFill>
                <a:srgbClr val="FF3300"/>
              </a:solidFill>
              <a:effectLst/>
            </a:endParaRPr>
          </a:p>
        </p:txBody>
      </p:sp>
      <p:sp>
        <p:nvSpPr>
          <p:cNvPr id="194575" name="Rectangle 15"/>
          <p:cNvSpPr>
            <a:spLocks noChangeArrowheads="1"/>
          </p:cNvSpPr>
          <p:nvPr/>
        </p:nvSpPr>
        <p:spPr bwMode="auto">
          <a:xfrm>
            <a:off x="2339975" y="4796116"/>
            <a:ext cx="24878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ru-RU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94577" name="Rectangle 17"/>
          <p:cNvSpPr>
            <a:spLocks noChangeArrowheads="1"/>
          </p:cNvSpPr>
          <p:nvPr/>
        </p:nvSpPr>
        <p:spPr bwMode="auto">
          <a:xfrm>
            <a:off x="0" y="6021388"/>
            <a:ext cx="9144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/>
            <a:r>
              <a:rPr lang="ru-RU" dirty="0" smtClean="0">
                <a:effectLst/>
              </a:rPr>
              <a:t> </a:t>
            </a:r>
            <a:endParaRPr lang="ru-RU" dirty="0">
              <a:effectLst/>
            </a:endParaRPr>
          </a:p>
          <a:p>
            <a:pPr algn="just"/>
            <a:r>
              <a:rPr lang="ru-RU" dirty="0">
                <a:effectLst/>
              </a:rPr>
              <a:t>                                    </a:t>
            </a:r>
            <a:endParaRPr lang="ru-RU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44970"/>
              </p:ext>
            </p:extLst>
          </p:nvPr>
        </p:nvGraphicFramePr>
        <p:xfrm>
          <a:off x="323527" y="2316957"/>
          <a:ext cx="8569647" cy="3479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97"/>
                <a:gridCol w="4752528"/>
                <a:gridCol w="1152128"/>
                <a:gridCol w="1800894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№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Тема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Дата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Отметка о проведении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Установочный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август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«Интеграция образовательной области «Физическая культура» и других образовательных областей.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Здоровьесберегающие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технологии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ноябрь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+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«Нравственно-эстетическое воспитание дошкольников различными средствами»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март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+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Итоговый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май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+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0717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62" name="Picture 2" descr="smile7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21600000">
            <a:off x="0" y="0"/>
            <a:ext cx="9144000" cy="6858000"/>
          </a:xfrm>
          <a:prstGeom prst="rect">
            <a:avLst/>
          </a:prstGeom>
          <a:solidFill>
            <a:srgbClr val="A3C7FB"/>
          </a:solidFill>
          <a:ln w="38100">
            <a:noFill/>
            <a:miter lim="800000"/>
            <a:headEnd/>
            <a:tailEnd/>
          </a:ln>
        </p:spPr>
      </p:pic>
      <p:sp>
        <p:nvSpPr>
          <p:cNvPr id="194563" name="WordArt 3"/>
          <p:cNvSpPr>
            <a:spLocks noChangeArrowheads="1" noChangeShapeType="1" noTextEdit="1"/>
          </p:cNvSpPr>
          <p:nvPr/>
        </p:nvSpPr>
        <p:spPr bwMode="auto">
          <a:xfrm>
            <a:off x="683569" y="260648"/>
            <a:ext cx="7920880" cy="1296144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ru-RU" sz="3200" kern="1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92D050"/>
                </a:solidFill>
                <a:effectLst/>
                <a:latin typeface="Impact"/>
              </a:rPr>
              <a:t>консультации</a:t>
            </a:r>
            <a:endParaRPr lang="ru-RU" sz="3200" kern="10" dirty="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92D050"/>
              </a:solidFill>
              <a:effectLst/>
              <a:latin typeface="Impact"/>
            </a:endParaRPr>
          </a:p>
        </p:txBody>
      </p:sp>
      <p:sp>
        <p:nvSpPr>
          <p:cNvPr id="194565" name="Rectangle 5"/>
          <p:cNvSpPr>
            <a:spLocks noChangeArrowheads="1"/>
          </p:cNvSpPr>
          <p:nvPr/>
        </p:nvSpPr>
        <p:spPr bwMode="auto">
          <a:xfrm>
            <a:off x="1403350" y="901632"/>
            <a:ext cx="6551613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endParaRPr lang="ru-RU" sz="3600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/>
            <a:endParaRPr lang="ru-RU" sz="36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/>
            <a:r>
              <a:rPr lang="ru-RU" sz="3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ru-RU" sz="36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94566" name="Rectangle 6"/>
          <p:cNvSpPr>
            <a:spLocks noChangeArrowheads="1"/>
          </p:cNvSpPr>
          <p:nvPr/>
        </p:nvSpPr>
        <p:spPr bwMode="auto">
          <a:xfrm>
            <a:off x="1403350" y="2132291"/>
            <a:ext cx="24878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ru-RU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94568" name="Rectangle 8"/>
          <p:cNvSpPr>
            <a:spLocks noChangeArrowheads="1"/>
          </p:cNvSpPr>
          <p:nvPr/>
        </p:nvSpPr>
        <p:spPr bwMode="auto">
          <a:xfrm>
            <a:off x="1116013" y="2917309"/>
            <a:ext cx="60483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/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ru-RU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94570" name="Rectangle 10"/>
          <p:cNvSpPr>
            <a:spLocks noChangeArrowheads="1"/>
          </p:cNvSpPr>
          <p:nvPr/>
        </p:nvSpPr>
        <p:spPr bwMode="auto">
          <a:xfrm>
            <a:off x="1187450" y="3357563"/>
            <a:ext cx="62642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/>
            <a:endParaRPr lang="ru-RU" b="1" dirty="0">
              <a:effectLst/>
            </a:endParaRPr>
          </a:p>
          <a:p>
            <a:pPr algn="l"/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ru-RU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94572" name="Rectangle 12"/>
          <p:cNvSpPr>
            <a:spLocks noChangeArrowheads="1"/>
          </p:cNvSpPr>
          <p:nvPr/>
        </p:nvSpPr>
        <p:spPr bwMode="auto">
          <a:xfrm>
            <a:off x="4869360" y="3866248"/>
            <a:ext cx="18473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just"/>
            <a:endParaRPr lang="ru-RU" b="1" dirty="0">
              <a:effectLst/>
            </a:endParaRPr>
          </a:p>
          <a:p>
            <a:pPr algn="just"/>
            <a:endParaRPr lang="ru-RU" dirty="0">
              <a:effectLst/>
            </a:endParaRPr>
          </a:p>
        </p:txBody>
      </p:sp>
      <p:sp>
        <p:nvSpPr>
          <p:cNvPr id="194574" name="Rectangle 14"/>
          <p:cNvSpPr>
            <a:spLocks noChangeArrowheads="1"/>
          </p:cNvSpPr>
          <p:nvPr/>
        </p:nvSpPr>
        <p:spPr bwMode="auto">
          <a:xfrm>
            <a:off x="4287545" y="4365625"/>
            <a:ext cx="18473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endParaRPr lang="ru-RU" sz="2000" b="1" dirty="0">
              <a:solidFill>
                <a:srgbClr val="FF3300"/>
              </a:solidFill>
              <a:effectLst/>
            </a:endParaRPr>
          </a:p>
        </p:txBody>
      </p:sp>
      <p:sp>
        <p:nvSpPr>
          <p:cNvPr id="194575" name="Rectangle 15"/>
          <p:cNvSpPr>
            <a:spLocks noChangeArrowheads="1"/>
          </p:cNvSpPr>
          <p:nvPr/>
        </p:nvSpPr>
        <p:spPr bwMode="auto">
          <a:xfrm>
            <a:off x="2339975" y="4796116"/>
            <a:ext cx="24878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ru-RU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94577" name="Rectangle 17"/>
          <p:cNvSpPr>
            <a:spLocks noChangeArrowheads="1"/>
          </p:cNvSpPr>
          <p:nvPr/>
        </p:nvSpPr>
        <p:spPr bwMode="auto">
          <a:xfrm>
            <a:off x="0" y="6021388"/>
            <a:ext cx="9144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/>
            <a:r>
              <a:rPr lang="ru-RU" dirty="0" smtClean="0">
                <a:effectLst/>
              </a:rPr>
              <a:t> </a:t>
            </a:r>
            <a:endParaRPr lang="ru-RU" dirty="0">
              <a:effectLst/>
            </a:endParaRPr>
          </a:p>
          <a:p>
            <a:pPr algn="just"/>
            <a:r>
              <a:rPr lang="ru-RU" dirty="0">
                <a:effectLst/>
              </a:rPr>
              <a:t>                                    </a:t>
            </a:r>
            <a:endParaRPr lang="ru-RU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3739196"/>
              </p:ext>
            </p:extLst>
          </p:nvPr>
        </p:nvGraphicFramePr>
        <p:xfrm>
          <a:off x="359185" y="1647469"/>
          <a:ext cx="8569647" cy="44375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97"/>
                <a:gridCol w="4752528"/>
                <a:gridCol w="1332494"/>
                <a:gridCol w="1620528"/>
              </a:tblGrid>
              <a:tr h="66585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№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Тема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Дата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Отметка о проведении</a:t>
                      </a:r>
                    </a:p>
                  </a:txBody>
                  <a:tcPr/>
                </a:tc>
              </a:tr>
              <a:tr h="95121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«Комплексно-тематическое, перспективно-календарное планирование с учетом ФГТ»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Сентябрь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/>
                </a:tc>
              </a:tr>
              <a:tr h="66585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-«Формирование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здоровьесберегающей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среды в ДОУ»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Ноябрь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/>
                </a:tc>
              </a:tr>
              <a:tr h="43672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-«Оздоровительные технологии»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Ноябрь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/>
                </a:tc>
              </a:tr>
              <a:tr h="69734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-«Художественно-эстетическое воспитание в ДОУ»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Декабрь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/>
                </a:tc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-«Игра- важная и эффективная форма социализации ребенка»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Февраль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/>
                </a:tc>
              </a:tr>
              <a:tr h="38048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-«Аутичные дети. Какие они?»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Март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1003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62" name="Picture 2" descr="smile7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21600000">
            <a:off x="0" y="0"/>
            <a:ext cx="9144000" cy="6858000"/>
          </a:xfrm>
          <a:prstGeom prst="rect">
            <a:avLst/>
          </a:prstGeom>
          <a:solidFill>
            <a:srgbClr val="A3C7FB"/>
          </a:solidFill>
          <a:ln w="38100">
            <a:noFill/>
            <a:miter lim="800000"/>
            <a:headEnd/>
            <a:tailEnd/>
          </a:ln>
        </p:spPr>
      </p:pic>
      <p:sp>
        <p:nvSpPr>
          <p:cNvPr id="194563" name="WordArt 3"/>
          <p:cNvSpPr>
            <a:spLocks noChangeArrowheads="1" noChangeShapeType="1" noTextEdit="1"/>
          </p:cNvSpPr>
          <p:nvPr/>
        </p:nvSpPr>
        <p:spPr bwMode="auto">
          <a:xfrm>
            <a:off x="323528" y="260648"/>
            <a:ext cx="8496943" cy="1296144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ru-RU" sz="3200" kern="1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Impact"/>
              </a:rPr>
              <a:t>Открытые просмотры</a:t>
            </a:r>
            <a:endParaRPr lang="ru-RU" sz="3200" kern="10" dirty="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chemeClr val="accent6">
                  <a:lumMod val="60000"/>
                  <a:lumOff val="40000"/>
                </a:schemeClr>
              </a:solidFill>
              <a:effectLst/>
              <a:latin typeface="Impact"/>
            </a:endParaRPr>
          </a:p>
        </p:txBody>
      </p:sp>
      <p:sp>
        <p:nvSpPr>
          <p:cNvPr id="194565" name="Rectangle 5"/>
          <p:cNvSpPr>
            <a:spLocks noChangeArrowheads="1"/>
          </p:cNvSpPr>
          <p:nvPr/>
        </p:nvSpPr>
        <p:spPr bwMode="auto">
          <a:xfrm>
            <a:off x="1403350" y="901632"/>
            <a:ext cx="6551613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endParaRPr lang="ru-RU" sz="3600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/>
            <a:endParaRPr lang="ru-RU" sz="36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/>
            <a:r>
              <a:rPr lang="ru-RU" sz="3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ru-RU" sz="36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94566" name="Rectangle 6"/>
          <p:cNvSpPr>
            <a:spLocks noChangeArrowheads="1"/>
          </p:cNvSpPr>
          <p:nvPr/>
        </p:nvSpPr>
        <p:spPr bwMode="auto">
          <a:xfrm>
            <a:off x="1403350" y="2132291"/>
            <a:ext cx="24878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ru-RU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94568" name="Rectangle 8"/>
          <p:cNvSpPr>
            <a:spLocks noChangeArrowheads="1"/>
          </p:cNvSpPr>
          <p:nvPr/>
        </p:nvSpPr>
        <p:spPr bwMode="auto">
          <a:xfrm>
            <a:off x="1116013" y="2917309"/>
            <a:ext cx="60483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/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ru-RU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94570" name="Rectangle 10"/>
          <p:cNvSpPr>
            <a:spLocks noChangeArrowheads="1"/>
          </p:cNvSpPr>
          <p:nvPr/>
        </p:nvSpPr>
        <p:spPr bwMode="auto">
          <a:xfrm>
            <a:off x="1187450" y="3357563"/>
            <a:ext cx="62642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/>
            <a:endParaRPr lang="ru-RU" b="1" dirty="0">
              <a:effectLst/>
            </a:endParaRPr>
          </a:p>
          <a:p>
            <a:pPr algn="l"/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ru-RU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94572" name="Rectangle 12"/>
          <p:cNvSpPr>
            <a:spLocks noChangeArrowheads="1"/>
          </p:cNvSpPr>
          <p:nvPr/>
        </p:nvSpPr>
        <p:spPr bwMode="auto">
          <a:xfrm>
            <a:off x="4869360" y="3866248"/>
            <a:ext cx="18473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just"/>
            <a:endParaRPr lang="ru-RU" b="1" dirty="0">
              <a:effectLst/>
            </a:endParaRPr>
          </a:p>
          <a:p>
            <a:pPr algn="just"/>
            <a:endParaRPr lang="ru-RU" dirty="0">
              <a:effectLst/>
            </a:endParaRPr>
          </a:p>
        </p:txBody>
      </p:sp>
      <p:sp>
        <p:nvSpPr>
          <p:cNvPr id="194574" name="Rectangle 14"/>
          <p:cNvSpPr>
            <a:spLocks noChangeArrowheads="1"/>
          </p:cNvSpPr>
          <p:nvPr/>
        </p:nvSpPr>
        <p:spPr bwMode="auto">
          <a:xfrm>
            <a:off x="4287545" y="4365625"/>
            <a:ext cx="18473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endParaRPr lang="ru-RU" sz="2000" b="1" dirty="0">
              <a:solidFill>
                <a:srgbClr val="FF3300"/>
              </a:solidFill>
              <a:effectLst/>
            </a:endParaRPr>
          </a:p>
        </p:txBody>
      </p:sp>
      <p:sp>
        <p:nvSpPr>
          <p:cNvPr id="194575" name="Rectangle 15"/>
          <p:cNvSpPr>
            <a:spLocks noChangeArrowheads="1"/>
          </p:cNvSpPr>
          <p:nvPr/>
        </p:nvSpPr>
        <p:spPr bwMode="auto">
          <a:xfrm>
            <a:off x="2339975" y="4796116"/>
            <a:ext cx="24878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ru-RU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94577" name="Rectangle 17"/>
          <p:cNvSpPr>
            <a:spLocks noChangeArrowheads="1"/>
          </p:cNvSpPr>
          <p:nvPr/>
        </p:nvSpPr>
        <p:spPr bwMode="auto">
          <a:xfrm>
            <a:off x="0" y="6021388"/>
            <a:ext cx="9144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/>
            <a:r>
              <a:rPr lang="ru-RU" dirty="0" smtClean="0">
                <a:effectLst/>
              </a:rPr>
              <a:t> </a:t>
            </a:r>
            <a:endParaRPr lang="ru-RU" dirty="0">
              <a:effectLst/>
            </a:endParaRPr>
          </a:p>
          <a:p>
            <a:pPr algn="just"/>
            <a:r>
              <a:rPr lang="ru-RU" dirty="0">
                <a:effectLst/>
              </a:rPr>
              <a:t>                                    </a:t>
            </a:r>
            <a:endParaRPr lang="ru-RU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9411607"/>
              </p:ext>
            </p:extLst>
          </p:nvPr>
        </p:nvGraphicFramePr>
        <p:xfrm>
          <a:off x="287176" y="1827497"/>
          <a:ext cx="8569647" cy="4322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97"/>
                <a:gridCol w="4752528"/>
                <a:gridCol w="1152128"/>
                <a:gridCol w="1800894"/>
              </a:tblGrid>
              <a:tr h="66539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№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Образовательная</a:t>
                      </a:r>
                      <a:r>
                        <a:rPr lang="ru-RU" baseline="0" dirty="0" smtClean="0"/>
                        <a:t> область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Дата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Отметка о проведении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i="1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«Физическая культура»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Вагапова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Т.Н.,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Брезгина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О.В. 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Терпугова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Н.В.Брютова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Е.Е.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Агейкина С.В.)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октябрь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i="1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«Художественное творчество»</a:t>
                      </a:r>
                      <a:r>
                        <a:rPr lang="ru-RU" sz="1800" i="1" u="sng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Семенова И.В.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Вагапова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Т.Н., Аскарова А.Б.)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декабрь</a:t>
                      </a:r>
                    </a:p>
                    <a:p>
                      <a:pPr algn="ctr"/>
                      <a:r>
                        <a:rPr lang="ru-RU" dirty="0" smtClean="0"/>
                        <a:t>январь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«Познание»/ФЭМП (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Брютова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Е.Е.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Агейкина С.В.)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март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«Коммуникация»/итоговые (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Брезгина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О.В.</a:t>
                      </a:r>
                    </a:p>
                    <a:p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Жигулина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А.А.,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Терпугова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Н.В.,</a:t>
                      </a:r>
                    </a:p>
                    <a:p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Брютова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Е.Е.)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май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3004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62" name="Picture 2" descr="smile7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21600000">
            <a:off x="0" y="0"/>
            <a:ext cx="9144000" cy="6858000"/>
          </a:xfrm>
          <a:prstGeom prst="rect">
            <a:avLst/>
          </a:prstGeom>
          <a:solidFill>
            <a:srgbClr val="A3C7FB"/>
          </a:solidFill>
          <a:ln w="38100">
            <a:noFill/>
            <a:miter lim="800000"/>
            <a:headEnd/>
            <a:tailEnd/>
          </a:ln>
        </p:spPr>
      </p:pic>
      <p:sp>
        <p:nvSpPr>
          <p:cNvPr id="194563" name="WordArt 3"/>
          <p:cNvSpPr>
            <a:spLocks noChangeArrowheads="1" noChangeShapeType="1" noTextEdit="1"/>
          </p:cNvSpPr>
          <p:nvPr/>
        </p:nvSpPr>
        <p:spPr bwMode="auto">
          <a:xfrm>
            <a:off x="683569" y="260648"/>
            <a:ext cx="7776864" cy="1152128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ru-RU" sz="3200" kern="1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/>
                <a:latin typeface="Impact"/>
              </a:rPr>
              <a:t>выставки</a:t>
            </a:r>
            <a:endParaRPr lang="ru-RU" sz="3200" kern="10" dirty="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33CCFF"/>
              </a:solidFill>
              <a:effectLst/>
              <a:latin typeface="Impact"/>
            </a:endParaRPr>
          </a:p>
        </p:txBody>
      </p:sp>
      <p:sp>
        <p:nvSpPr>
          <p:cNvPr id="194565" name="Rectangle 5"/>
          <p:cNvSpPr>
            <a:spLocks noChangeArrowheads="1"/>
          </p:cNvSpPr>
          <p:nvPr/>
        </p:nvSpPr>
        <p:spPr bwMode="auto">
          <a:xfrm>
            <a:off x="683569" y="901632"/>
            <a:ext cx="7776863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endParaRPr lang="ru-RU" sz="3600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/>
            <a:endParaRPr lang="ru-RU" sz="36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/>
            <a:r>
              <a:rPr lang="ru-RU" sz="3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ru-RU" sz="36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94566" name="Rectangle 6"/>
          <p:cNvSpPr>
            <a:spLocks noChangeArrowheads="1"/>
          </p:cNvSpPr>
          <p:nvPr/>
        </p:nvSpPr>
        <p:spPr bwMode="auto">
          <a:xfrm>
            <a:off x="1403350" y="2132291"/>
            <a:ext cx="24878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ru-RU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94568" name="Rectangle 8"/>
          <p:cNvSpPr>
            <a:spLocks noChangeArrowheads="1"/>
          </p:cNvSpPr>
          <p:nvPr/>
        </p:nvSpPr>
        <p:spPr bwMode="auto">
          <a:xfrm>
            <a:off x="1116013" y="2917309"/>
            <a:ext cx="60483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/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ru-RU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94570" name="Rectangle 10"/>
          <p:cNvSpPr>
            <a:spLocks noChangeArrowheads="1"/>
          </p:cNvSpPr>
          <p:nvPr/>
        </p:nvSpPr>
        <p:spPr bwMode="auto">
          <a:xfrm>
            <a:off x="1187450" y="3357563"/>
            <a:ext cx="62642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/>
            <a:endParaRPr lang="ru-RU" b="1" dirty="0">
              <a:effectLst/>
            </a:endParaRPr>
          </a:p>
          <a:p>
            <a:pPr algn="l"/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ru-RU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94572" name="Rectangle 12"/>
          <p:cNvSpPr>
            <a:spLocks noChangeArrowheads="1"/>
          </p:cNvSpPr>
          <p:nvPr/>
        </p:nvSpPr>
        <p:spPr bwMode="auto">
          <a:xfrm>
            <a:off x="4869360" y="3866248"/>
            <a:ext cx="18473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just"/>
            <a:endParaRPr lang="ru-RU" b="1" dirty="0">
              <a:effectLst/>
            </a:endParaRPr>
          </a:p>
          <a:p>
            <a:pPr algn="just"/>
            <a:endParaRPr lang="ru-RU" dirty="0">
              <a:effectLst/>
            </a:endParaRPr>
          </a:p>
        </p:txBody>
      </p:sp>
      <p:sp>
        <p:nvSpPr>
          <p:cNvPr id="194574" name="Rectangle 14"/>
          <p:cNvSpPr>
            <a:spLocks noChangeArrowheads="1"/>
          </p:cNvSpPr>
          <p:nvPr/>
        </p:nvSpPr>
        <p:spPr bwMode="auto">
          <a:xfrm>
            <a:off x="4287545" y="4365625"/>
            <a:ext cx="18473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endParaRPr lang="ru-RU" sz="2000" b="1" dirty="0">
              <a:solidFill>
                <a:srgbClr val="FF3300"/>
              </a:solidFill>
              <a:effectLst/>
            </a:endParaRPr>
          </a:p>
        </p:txBody>
      </p:sp>
      <p:sp>
        <p:nvSpPr>
          <p:cNvPr id="194575" name="Rectangle 15"/>
          <p:cNvSpPr>
            <a:spLocks noChangeArrowheads="1"/>
          </p:cNvSpPr>
          <p:nvPr/>
        </p:nvSpPr>
        <p:spPr bwMode="auto">
          <a:xfrm>
            <a:off x="2339975" y="4796116"/>
            <a:ext cx="24878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ru-RU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94577" name="Rectangle 17"/>
          <p:cNvSpPr>
            <a:spLocks noChangeArrowheads="1"/>
          </p:cNvSpPr>
          <p:nvPr/>
        </p:nvSpPr>
        <p:spPr bwMode="auto">
          <a:xfrm>
            <a:off x="0" y="6021388"/>
            <a:ext cx="9144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/>
            <a:r>
              <a:rPr lang="ru-RU" dirty="0" smtClean="0">
                <a:effectLst/>
              </a:rPr>
              <a:t> </a:t>
            </a:r>
            <a:endParaRPr lang="ru-RU" dirty="0">
              <a:effectLst/>
            </a:endParaRPr>
          </a:p>
          <a:p>
            <a:pPr algn="just"/>
            <a:r>
              <a:rPr lang="ru-RU" dirty="0">
                <a:effectLst/>
              </a:rPr>
              <a:t>                                    </a:t>
            </a:r>
            <a:endParaRPr lang="ru-RU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9096676"/>
              </p:ext>
            </p:extLst>
          </p:nvPr>
        </p:nvGraphicFramePr>
        <p:xfrm>
          <a:off x="394332" y="1628801"/>
          <a:ext cx="8569647" cy="48547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97"/>
                <a:gridCol w="4752528"/>
                <a:gridCol w="1225339"/>
                <a:gridCol w="1727683"/>
              </a:tblGrid>
              <a:tr h="411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№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Тема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Дата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Отметка о проведении</a:t>
                      </a:r>
                    </a:p>
                  </a:txBody>
                  <a:tcPr/>
                </a:tc>
              </a:tr>
              <a:tr h="411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«Сказочные герои в овощах»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октябрь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/>
                </a:tc>
              </a:tr>
              <a:tr h="411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«Зимушка-Зима»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декабрь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/>
                </a:tc>
              </a:tr>
              <a:tr h="411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«Весна пришла»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апрель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/>
                </a:tc>
              </a:tr>
              <a:tr h="71084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«Все Танюши хороши, выбирай на вкус»          (</a:t>
                      </a:r>
                      <a:r>
                        <a:rPr lang="ru-RU" sz="18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фотовыставка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январь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/>
                </a:tc>
              </a:tr>
              <a:tr h="47616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«Это мой папа»   (</a:t>
                      </a:r>
                      <a:r>
                        <a:rPr lang="ru-RU" sz="18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фотовыставка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февраль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/>
                </a:tc>
              </a:tr>
              <a:tr h="51409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Знакомтесь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-моя мамочка(</a:t>
                      </a:r>
                      <a:r>
                        <a:rPr lang="ru-RU" sz="1800" i="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фотовыставка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март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/>
                </a:tc>
              </a:tr>
              <a:tr h="46795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«Работа с детьми зимой»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декабрь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/>
                </a:tc>
              </a:tr>
              <a:tr h="40393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«Работа с детьми весной»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март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/>
                </a:tc>
              </a:tr>
              <a:tr h="40619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«Работа с детьми летом»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май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5732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010" name="Picture 2" descr="smile7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21600000"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71011" name="WordArt 3"/>
          <p:cNvSpPr>
            <a:spLocks noChangeArrowheads="1" noChangeShapeType="1" noTextEdit="1"/>
          </p:cNvSpPr>
          <p:nvPr/>
        </p:nvSpPr>
        <p:spPr bwMode="auto">
          <a:xfrm>
            <a:off x="2268538" y="1412875"/>
            <a:ext cx="4464050" cy="762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endParaRPr lang="ru-RU" sz="3600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solidFill>
                <a:srgbClr val="CC99FF"/>
              </a:solidFill>
              <a:effectLst/>
              <a:latin typeface="Impact"/>
            </a:endParaRPr>
          </a:p>
        </p:txBody>
      </p:sp>
      <p:sp>
        <p:nvSpPr>
          <p:cNvPr id="171013" name="Rectangle 5"/>
          <p:cNvSpPr>
            <a:spLocks noChangeArrowheads="1"/>
          </p:cNvSpPr>
          <p:nvPr/>
        </p:nvSpPr>
        <p:spPr bwMode="auto">
          <a:xfrm>
            <a:off x="611560" y="1622439"/>
            <a:ext cx="7992888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ru-RU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Вот и подошел к концу учебный год.</a:t>
            </a:r>
          </a:p>
          <a:p>
            <a:pPr algn="ctr">
              <a:defRPr/>
            </a:pPr>
            <a:r>
              <a:rPr lang="ru-RU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Я предлагаю сегодня посмотреть журнал, и перелистывая его страницы, вспомнить, что же у нас произошло интересного в этом году</a:t>
            </a: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>
              <a:solidFill>
                <a:srgbClr val="FF6699"/>
              </a:solidFill>
              <a:effectLst/>
            </a:endParaRPr>
          </a:p>
        </p:txBody>
      </p:sp>
      <p:sp>
        <p:nvSpPr>
          <p:cNvPr id="171014" name="WordArt 6"/>
          <p:cNvSpPr>
            <a:spLocks noChangeArrowheads="1" noChangeShapeType="1" noTextEdit="1"/>
          </p:cNvSpPr>
          <p:nvPr/>
        </p:nvSpPr>
        <p:spPr bwMode="auto">
          <a:xfrm>
            <a:off x="1258888" y="0"/>
            <a:ext cx="7127875" cy="1524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ru-RU" sz="3600" kern="10" dirty="0" smtClean="0">
                <a:ln w="9525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/>
                <a:latin typeface="Impact"/>
              </a:rPr>
              <a:t>«Солнышко»</a:t>
            </a:r>
            <a:endParaRPr lang="ru-RU" sz="3600" kern="10" dirty="0">
              <a:ln w="9525">
                <a:solidFill>
                  <a:srgbClr val="00CCFF"/>
                </a:solidFill>
                <a:round/>
                <a:headEnd/>
                <a:tailEnd/>
              </a:ln>
              <a:solidFill>
                <a:srgbClr val="FFC000"/>
              </a:solidFill>
              <a:effectLst/>
              <a:latin typeface="Impact"/>
            </a:endParaRPr>
          </a:p>
        </p:txBody>
      </p:sp>
      <p:pic>
        <p:nvPicPr>
          <p:cNvPr id="171018" name="Picture 10" descr="2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5157788"/>
            <a:ext cx="1644650" cy="12493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710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1710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62" name="Picture 2" descr="smile7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21600000">
            <a:off x="0" y="0"/>
            <a:ext cx="9144000" cy="6858000"/>
          </a:xfrm>
          <a:prstGeom prst="rect">
            <a:avLst/>
          </a:prstGeom>
          <a:solidFill>
            <a:srgbClr val="A3C7FB"/>
          </a:solidFill>
          <a:ln w="38100">
            <a:noFill/>
            <a:miter lim="800000"/>
            <a:headEnd/>
            <a:tailEnd/>
          </a:ln>
        </p:spPr>
      </p:pic>
      <p:sp>
        <p:nvSpPr>
          <p:cNvPr id="194563" name="WordArt 3"/>
          <p:cNvSpPr>
            <a:spLocks noChangeArrowheads="1" noChangeShapeType="1" noTextEdit="1"/>
          </p:cNvSpPr>
          <p:nvPr/>
        </p:nvSpPr>
        <p:spPr bwMode="auto">
          <a:xfrm>
            <a:off x="683569" y="260648"/>
            <a:ext cx="7776864" cy="1368152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ru-RU" sz="3200" kern="1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/>
                <a:latin typeface="Impact"/>
              </a:rPr>
              <a:t>развлечения</a:t>
            </a:r>
            <a:endParaRPr lang="ru-RU" sz="3200" kern="10" dirty="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FFC000"/>
              </a:solidFill>
              <a:effectLst/>
              <a:latin typeface="Impact"/>
            </a:endParaRPr>
          </a:p>
        </p:txBody>
      </p:sp>
      <p:sp>
        <p:nvSpPr>
          <p:cNvPr id="194565" name="Rectangle 5"/>
          <p:cNvSpPr>
            <a:spLocks noChangeArrowheads="1"/>
          </p:cNvSpPr>
          <p:nvPr/>
        </p:nvSpPr>
        <p:spPr bwMode="auto">
          <a:xfrm>
            <a:off x="1403350" y="901632"/>
            <a:ext cx="6551613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endParaRPr lang="ru-RU" sz="3600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/>
            <a:endParaRPr lang="ru-RU" sz="36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/>
            <a:r>
              <a:rPr lang="ru-RU" sz="3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ru-RU" sz="36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94566" name="Rectangle 6"/>
          <p:cNvSpPr>
            <a:spLocks noChangeArrowheads="1"/>
          </p:cNvSpPr>
          <p:nvPr/>
        </p:nvSpPr>
        <p:spPr bwMode="auto">
          <a:xfrm>
            <a:off x="1403350" y="2132291"/>
            <a:ext cx="24878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ru-RU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94568" name="Rectangle 8"/>
          <p:cNvSpPr>
            <a:spLocks noChangeArrowheads="1"/>
          </p:cNvSpPr>
          <p:nvPr/>
        </p:nvSpPr>
        <p:spPr bwMode="auto">
          <a:xfrm>
            <a:off x="1116013" y="2917309"/>
            <a:ext cx="60483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/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ru-RU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94570" name="Rectangle 10"/>
          <p:cNvSpPr>
            <a:spLocks noChangeArrowheads="1"/>
          </p:cNvSpPr>
          <p:nvPr/>
        </p:nvSpPr>
        <p:spPr bwMode="auto">
          <a:xfrm>
            <a:off x="1187450" y="3357563"/>
            <a:ext cx="62642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/>
            <a:endParaRPr lang="ru-RU" b="1" dirty="0">
              <a:effectLst/>
            </a:endParaRPr>
          </a:p>
          <a:p>
            <a:pPr algn="l"/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ru-RU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94572" name="Rectangle 12"/>
          <p:cNvSpPr>
            <a:spLocks noChangeArrowheads="1"/>
          </p:cNvSpPr>
          <p:nvPr/>
        </p:nvSpPr>
        <p:spPr bwMode="auto">
          <a:xfrm>
            <a:off x="4869360" y="3866248"/>
            <a:ext cx="18473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just"/>
            <a:endParaRPr lang="ru-RU" b="1" dirty="0">
              <a:effectLst/>
            </a:endParaRPr>
          </a:p>
          <a:p>
            <a:pPr algn="just"/>
            <a:endParaRPr lang="ru-RU" dirty="0">
              <a:effectLst/>
            </a:endParaRPr>
          </a:p>
        </p:txBody>
      </p:sp>
      <p:sp>
        <p:nvSpPr>
          <p:cNvPr id="194574" name="Rectangle 14"/>
          <p:cNvSpPr>
            <a:spLocks noChangeArrowheads="1"/>
          </p:cNvSpPr>
          <p:nvPr/>
        </p:nvSpPr>
        <p:spPr bwMode="auto">
          <a:xfrm>
            <a:off x="4287545" y="4365625"/>
            <a:ext cx="18473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endParaRPr lang="ru-RU" sz="2000" b="1" dirty="0">
              <a:solidFill>
                <a:srgbClr val="FF3300"/>
              </a:solidFill>
              <a:effectLst/>
            </a:endParaRPr>
          </a:p>
        </p:txBody>
      </p:sp>
      <p:sp>
        <p:nvSpPr>
          <p:cNvPr id="194575" name="Rectangle 15"/>
          <p:cNvSpPr>
            <a:spLocks noChangeArrowheads="1"/>
          </p:cNvSpPr>
          <p:nvPr/>
        </p:nvSpPr>
        <p:spPr bwMode="auto">
          <a:xfrm>
            <a:off x="2339975" y="4796116"/>
            <a:ext cx="24878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ru-RU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94577" name="Rectangle 17"/>
          <p:cNvSpPr>
            <a:spLocks noChangeArrowheads="1"/>
          </p:cNvSpPr>
          <p:nvPr/>
        </p:nvSpPr>
        <p:spPr bwMode="auto">
          <a:xfrm>
            <a:off x="0" y="6021388"/>
            <a:ext cx="9144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/>
            <a:r>
              <a:rPr lang="ru-RU" dirty="0" smtClean="0">
                <a:effectLst/>
              </a:rPr>
              <a:t> </a:t>
            </a:r>
            <a:endParaRPr lang="ru-RU" dirty="0">
              <a:effectLst/>
            </a:endParaRPr>
          </a:p>
          <a:p>
            <a:pPr algn="just"/>
            <a:r>
              <a:rPr lang="ru-RU" dirty="0">
                <a:effectLst/>
              </a:rPr>
              <a:t>                                    </a:t>
            </a:r>
            <a:endParaRPr lang="ru-RU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3951134"/>
              </p:ext>
            </p:extLst>
          </p:nvPr>
        </p:nvGraphicFramePr>
        <p:xfrm>
          <a:off x="323527" y="1844825"/>
          <a:ext cx="8569647" cy="43929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97"/>
                <a:gridCol w="4752528"/>
                <a:gridCol w="1296144"/>
                <a:gridCol w="1656878"/>
              </a:tblGrid>
              <a:tr h="72007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№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Название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Дата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Отметка о проведении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День Знаний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сентябрь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Осенний бал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октябрь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День матери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ноябрь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Новый год у ворот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декабрь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/>
                </a:tc>
              </a:tr>
              <a:tr h="31278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День защитника Отечества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февраль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/>
                </a:tc>
              </a:tr>
              <a:tr h="25980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 марта- праздник мам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март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/>
                </a:tc>
              </a:tr>
              <a:tr h="20682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Космос далекий и близкий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апрель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/>
                </a:tc>
              </a:tr>
              <a:tr h="15385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День Победы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май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Выпускной бал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май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Праздник детства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май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8898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62" name="Picture 2" descr="smile7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21600000">
            <a:off x="0" y="0"/>
            <a:ext cx="9144000" cy="6858000"/>
          </a:xfrm>
          <a:prstGeom prst="rect">
            <a:avLst/>
          </a:prstGeom>
          <a:solidFill>
            <a:srgbClr val="A3C7FB"/>
          </a:solidFill>
          <a:ln w="38100">
            <a:noFill/>
            <a:miter lim="800000"/>
            <a:headEnd/>
            <a:tailEnd/>
          </a:ln>
        </p:spPr>
      </p:pic>
      <p:sp>
        <p:nvSpPr>
          <p:cNvPr id="194563" name="WordArt 3"/>
          <p:cNvSpPr>
            <a:spLocks noChangeArrowheads="1" noChangeShapeType="1" noTextEdit="1"/>
          </p:cNvSpPr>
          <p:nvPr/>
        </p:nvSpPr>
        <p:spPr bwMode="auto">
          <a:xfrm>
            <a:off x="683569" y="260648"/>
            <a:ext cx="7776864" cy="1656184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ru-RU" sz="3200" kern="1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/>
                <a:latin typeface="Impact"/>
              </a:rPr>
              <a:t>Конкурсы   чтецов</a:t>
            </a:r>
            <a:endParaRPr lang="ru-RU" sz="3200" kern="10" dirty="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FF3300"/>
              </a:solidFill>
              <a:effectLst/>
              <a:latin typeface="Impact"/>
            </a:endParaRPr>
          </a:p>
        </p:txBody>
      </p:sp>
      <p:sp>
        <p:nvSpPr>
          <p:cNvPr id="194565" name="Rectangle 5"/>
          <p:cNvSpPr>
            <a:spLocks noChangeArrowheads="1"/>
          </p:cNvSpPr>
          <p:nvPr/>
        </p:nvSpPr>
        <p:spPr bwMode="auto">
          <a:xfrm>
            <a:off x="1403350" y="901632"/>
            <a:ext cx="6551613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endParaRPr lang="ru-RU" sz="3600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/>
            <a:endParaRPr lang="ru-RU" sz="36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/>
            <a:r>
              <a:rPr lang="ru-RU" sz="3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ru-RU" sz="36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94566" name="Rectangle 6"/>
          <p:cNvSpPr>
            <a:spLocks noChangeArrowheads="1"/>
          </p:cNvSpPr>
          <p:nvPr/>
        </p:nvSpPr>
        <p:spPr bwMode="auto">
          <a:xfrm>
            <a:off x="1403350" y="2132291"/>
            <a:ext cx="24878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ru-RU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94568" name="Rectangle 8"/>
          <p:cNvSpPr>
            <a:spLocks noChangeArrowheads="1"/>
          </p:cNvSpPr>
          <p:nvPr/>
        </p:nvSpPr>
        <p:spPr bwMode="auto">
          <a:xfrm>
            <a:off x="1116013" y="2917309"/>
            <a:ext cx="60483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/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ru-RU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94570" name="Rectangle 10"/>
          <p:cNvSpPr>
            <a:spLocks noChangeArrowheads="1"/>
          </p:cNvSpPr>
          <p:nvPr/>
        </p:nvSpPr>
        <p:spPr bwMode="auto">
          <a:xfrm>
            <a:off x="1187450" y="3357563"/>
            <a:ext cx="62642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/>
            <a:endParaRPr lang="ru-RU" b="1" dirty="0">
              <a:effectLst/>
            </a:endParaRPr>
          </a:p>
          <a:p>
            <a:pPr algn="l"/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ru-RU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94572" name="Rectangle 12"/>
          <p:cNvSpPr>
            <a:spLocks noChangeArrowheads="1"/>
          </p:cNvSpPr>
          <p:nvPr/>
        </p:nvSpPr>
        <p:spPr bwMode="auto">
          <a:xfrm>
            <a:off x="4869360" y="3866248"/>
            <a:ext cx="18473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just"/>
            <a:endParaRPr lang="ru-RU" b="1" dirty="0">
              <a:effectLst/>
            </a:endParaRPr>
          </a:p>
          <a:p>
            <a:pPr algn="just"/>
            <a:endParaRPr lang="ru-RU" dirty="0">
              <a:effectLst/>
            </a:endParaRPr>
          </a:p>
        </p:txBody>
      </p:sp>
      <p:sp>
        <p:nvSpPr>
          <p:cNvPr id="194574" name="Rectangle 14"/>
          <p:cNvSpPr>
            <a:spLocks noChangeArrowheads="1"/>
          </p:cNvSpPr>
          <p:nvPr/>
        </p:nvSpPr>
        <p:spPr bwMode="auto">
          <a:xfrm>
            <a:off x="4287545" y="4365625"/>
            <a:ext cx="18473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endParaRPr lang="ru-RU" sz="2000" b="1" dirty="0">
              <a:solidFill>
                <a:srgbClr val="FF3300"/>
              </a:solidFill>
              <a:effectLst/>
            </a:endParaRPr>
          </a:p>
        </p:txBody>
      </p:sp>
      <p:sp>
        <p:nvSpPr>
          <p:cNvPr id="194575" name="Rectangle 15"/>
          <p:cNvSpPr>
            <a:spLocks noChangeArrowheads="1"/>
          </p:cNvSpPr>
          <p:nvPr/>
        </p:nvSpPr>
        <p:spPr bwMode="auto">
          <a:xfrm>
            <a:off x="2339975" y="4796116"/>
            <a:ext cx="24878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ru-RU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94577" name="Rectangle 17"/>
          <p:cNvSpPr>
            <a:spLocks noChangeArrowheads="1"/>
          </p:cNvSpPr>
          <p:nvPr/>
        </p:nvSpPr>
        <p:spPr bwMode="auto">
          <a:xfrm>
            <a:off x="0" y="6021388"/>
            <a:ext cx="9144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/>
            <a:r>
              <a:rPr lang="ru-RU" dirty="0" smtClean="0">
                <a:effectLst/>
              </a:rPr>
              <a:t> </a:t>
            </a:r>
            <a:endParaRPr lang="ru-RU" dirty="0">
              <a:effectLst/>
            </a:endParaRPr>
          </a:p>
          <a:p>
            <a:pPr algn="just"/>
            <a:r>
              <a:rPr lang="ru-RU" dirty="0">
                <a:effectLst/>
              </a:rPr>
              <a:t>                                    </a:t>
            </a:r>
            <a:endParaRPr lang="ru-RU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4107234"/>
              </p:ext>
            </p:extLst>
          </p:nvPr>
        </p:nvGraphicFramePr>
        <p:xfrm>
          <a:off x="323527" y="2316957"/>
          <a:ext cx="8569647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97"/>
                <a:gridCol w="4752528"/>
                <a:gridCol w="1296144"/>
                <a:gridCol w="1656878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№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Название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Дата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Отметка о проведении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Осень, осень, в гости просим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сентябрь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Зимушка- красавица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декабрь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Весна-</a:t>
                      </a:r>
                      <a:r>
                        <a:rPr lang="ru-RU" baseline="0" dirty="0" smtClean="0"/>
                        <a:t> красна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март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Летнее раздолье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май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5039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62" name="Picture 2" descr="smile7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21600000">
            <a:off x="0" y="0"/>
            <a:ext cx="9144000" cy="6858000"/>
          </a:xfrm>
          <a:prstGeom prst="rect">
            <a:avLst/>
          </a:prstGeom>
          <a:solidFill>
            <a:srgbClr val="A3C7FB"/>
          </a:solidFill>
          <a:ln w="38100">
            <a:noFill/>
            <a:miter lim="800000"/>
            <a:headEnd/>
            <a:tailEnd/>
          </a:ln>
        </p:spPr>
      </p:pic>
      <p:sp>
        <p:nvSpPr>
          <p:cNvPr id="194563" name="WordArt 3"/>
          <p:cNvSpPr>
            <a:spLocks noChangeArrowheads="1" noChangeShapeType="1" noTextEdit="1"/>
          </p:cNvSpPr>
          <p:nvPr/>
        </p:nvSpPr>
        <p:spPr bwMode="auto">
          <a:xfrm>
            <a:off x="683569" y="260648"/>
            <a:ext cx="7776864" cy="1656184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ru-RU" sz="3200" kern="1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/>
                <a:latin typeface="Impact"/>
              </a:rPr>
              <a:t>Смотры - конкурсы</a:t>
            </a:r>
            <a:endParaRPr lang="ru-RU" sz="3200" kern="10" dirty="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FF3300"/>
              </a:solidFill>
              <a:effectLst/>
              <a:latin typeface="Impact"/>
            </a:endParaRPr>
          </a:p>
        </p:txBody>
      </p:sp>
      <p:sp>
        <p:nvSpPr>
          <p:cNvPr id="194565" name="Rectangle 5"/>
          <p:cNvSpPr>
            <a:spLocks noChangeArrowheads="1"/>
          </p:cNvSpPr>
          <p:nvPr/>
        </p:nvSpPr>
        <p:spPr bwMode="auto">
          <a:xfrm>
            <a:off x="1403350" y="901632"/>
            <a:ext cx="6551613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endParaRPr lang="ru-RU" sz="3600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/>
            <a:endParaRPr lang="ru-RU" sz="36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/>
            <a:r>
              <a:rPr lang="ru-RU" sz="3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ru-RU" sz="36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94566" name="Rectangle 6"/>
          <p:cNvSpPr>
            <a:spLocks noChangeArrowheads="1"/>
          </p:cNvSpPr>
          <p:nvPr/>
        </p:nvSpPr>
        <p:spPr bwMode="auto">
          <a:xfrm>
            <a:off x="1403350" y="2132291"/>
            <a:ext cx="24878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ru-RU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94568" name="Rectangle 8"/>
          <p:cNvSpPr>
            <a:spLocks noChangeArrowheads="1"/>
          </p:cNvSpPr>
          <p:nvPr/>
        </p:nvSpPr>
        <p:spPr bwMode="auto">
          <a:xfrm>
            <a:off x="1116013" y="2917309"/>
            <a:ext cx="60483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/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ru-RU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94570" name="Rectangle 10"/>
          <p:cNvSpPr>
            <a:spLocks noChangeArrowheads="1"/>
          </p:cNvSpPr>
          <p:nvPr/>
        </p:nvSpPr>
        <p:spPr bwMode="auto">
          <a:xfrm>
            <a:off x="1187450" y="3357563"/>
            <a:ext cx="62642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/>
            <a:endParaRPr lang="ru-RU" b="1" dirty="0">
              <a:effectLst/>
            </a:endParaRPr>
          </a:p>
          <a:p>
            <a:pPr algn="l"/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ru-RU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94572" name="Rectangle 12"/>
          <p:cNvSpPr>
            <a:spLocks noChangeArrowheads="1"/>
          </p:cNvSpPr>
          <p:nvPr/>
        </p:nvSpPr>
        <p:spPr bwMode="auto">
          <a:xfrm>
            <a:off x="4869360" y="3866248"/>
            <a:ext cx="18473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just"/>
            <a:endParaRPr lang="ru-RU" b="1" dirty="0">
              <a:effectLst/>
            </a:endParaRPr>
          </a:p>
          <a:p>
            <a:pPr algn="just"/>
            <a:endParaRPr lang="ru-RU" dirty="0">
              <a:effectLst/>
            </a:endParaRPr>
          </a:p>
        </p:txBody>
      </p:sp>
      <p:sp>
        <p:nvSpPr>
          <p:cNvPr id="194574" name="Rectangle 14"/>
          <p:cNvSpPr>
            <a:spLocks noChangeArrowheads="1"/>
          </p:cNvSpPr>
          <p:nvPr/>
        </p:nvSpPr>
        <p:spPr bwMode="auto">
          <a:xfrm>
            <a:off x="4287545" y="4365625"/>
            <a:ext cx="18473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endParaRPr lang="ru-RU" sz="2000" b="1" dirty="0">
              <a:solidFill>
                <a:srgbClr val="FF3300"/>
              </a:solidFill>
              <a:effectLst/>
            </a:endParaRPr>
          </a:p>
        </p:txBody>
      </p:sp>
      <p:sp>
        <p:nvSpPr>
          <p:cNvPr id="194575" name="Rectangle 15"/>
          <p:cNvSpPr>
            <a:spLocks noChangeArrowheads="1"/>
          </p:cNvSpPr>
          <p:nvPr/>
        </p:nvSpPr>
        <p:spPr bwMode="auto">
          <a:xfrm>
            <a:off x="2339975" y="4796116"/>
            <a:ext cx="24878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ru-RU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94577" name="Rectangle 17"/>
          <p:cNvSpPr>
            <a:spLocks noChangeArrowheads="1"/>
          </p:cNvSpPr>
          <p:nvPr/>
        </p:nvSpPr>
        <p:spPr bwMode="auto">
          <a:xfrm>
            <a:off x="0" y="6021388"/>
            <a:ext cx="9144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/>
            <a:r>
              <a:rPr lang="ru-RU" dirty="0" smtClean="0">
                <a:effectLst/>
              </a:rPr>
              <a:t> </a:t>
            </a:r>
            <a:endParaRPr lang="ru-RU" dirty="0">
              <a:effectLst/>
            </a:endParaRPr>
          </a:p>
          <a:p>
            <a:pPr algn="just"/>
            <a:r>
              <a:rPr lang="ru-RU" dirty="0">
                <a:effectLst/>
              </a:rPr>
              <a:t>                                    </a:t>
            </a:r>
            <a:endParaRPr lang="ru-RU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1467631"/>
              </p:ext>
            </p:extLst>
          </p:nvPr>
        </p:nvGraphicFramePr>
        <p:xfrm>
          <a:off x="323527" y="2316957"/>
          <a:ext cx="8569647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97"/>
                <a:gridCol w="4752528"/>
                <a:gridCol w="1368152"/>
                <a:gridCol w="1584870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№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Название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Дата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Отметка о проведении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«Подготовка групп к новому учебному году»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сентябрь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«Лучший физкультурный уголок»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октябрь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«Вместе с куклой я расту»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февраль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«Огород на окне»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март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5168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62" name="Picture 2" descr="smile7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21600000">
            <a:off x="0" y="0"/>
            <a:ext cx="9144000" cy="6858000"/>
          </a:xfrm>
          <a:prstGeom prst="rect">
            <a:avLst/>
          </a:prstGeom>
          <a:solidFill>
            <a:srgbClr val="A3C7FB"/>
          </a:solidFill>
          <a:ln w="38100">
            <a:noFill/>
            <a:miter lim="800000"/>
            <a:headEnd/>
            <a:tailEnd/>
          </a:ln>
        </p:spPr>
      </p:pic>
      <p:sp>
        <p:nvSpPr>
          <p:cNvPr id="194563" name="WordArt 3"/>
          <p:cNvSpPr>
            <a:spLocks noChangeArrowheads="1" noChangeShapeType="1" noTextEdit="1"/>
          </p:cNvSpPr>
          <p:nvPr/>
        </p:nvSpPr>
        <p:spPr bwMode="auto">
          <a:xfrm>
            <a:off x="683569" y="260648"/>
            <a:ext cx="7776864" cy="1656184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ru-RU" sz="3200" kern="10" dirty="0" err="1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/>
                <a:latin typeface="Impact"/>
              </a:rPr>
              <a:t>Физкультурно</a:t>
            </a:r>
            <a:r>
              <a:rPr lang="ru-RU" sz="3200" kern="1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/>
                <a:latin typeface="Impact"/>
              </a:rPr>
              <a:t> –оздоровительная  работа</a:t>
            </a:r>
            <a:endParaRPr lang="ru-RU" sz="3200" kern="10" dirty="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FF3300"/>
              </a:solidFill>
              <a:effectLst/>
              <a:latin typeface="Impact"/>
            </a:endParaRPr>
          </a:p>
        </p:txBody>
      </p:sp>
      <p:sp>
        <p:nvSpPr>
          <p:cNvPr id="194565" name="Rectangle 5"/>
          <p:cNvSpPr>
            <a:spLocks noChangeArrowheads="1"/>
          </p:cNvSpPr>
          <p:nvPr/>
        </p:nvSpPr>
        <p:spPr bwMode="auto">
          <a:xfrm>
            <a:off x="1403350" y="901632"/>
            <a:ext cx="6551613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endParaRPr lang="ru-RU" sz="3600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/>
            <a:endParaRPr lang="ru-RU" sz="36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/>
            <a:r>
              <a:rPr lang="ru-RU" sz="3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ru-RU" sz="36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94566" name="Rectangle 6"/>
          <p:cNvSpPr>
            <a:spLocks noChangeArrowheads="1"/>
          </p:cNvSpPr>
          <p:nvPr/>
        </p:nvSpPr>
        <p:spPr bwMode="auto">
          <a:xfrm>
            <a:off x="1403350" y="2132291"/>
            <a:ext cx="24878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ru-RU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94568" name="Rectangle 8"/>
          <p:cNvSpPr>
            <a:spLocks noChangeArrowheads="1"/>
          </p:cNvSpPr>
          <p:nvPr/>
        </p:nvSpPr>
        <p:spPr bwMode="auto">
          <a:xfrm>
            <a:off x="1116013" y="2917309"/>
            <a:ext cx="60483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/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ru-RU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94570" name="Rectangle 10"/>
          <p:cNvSpPr>
            <a:spLocks noChangeArrowheads="1"/>
          </p:cNvSpPr>
          <p:nvPr/>
        </p:nvSpPr>
        <p:spPr bwMode="auto">
          <a:xfrm>
            <a:off x="1187450" y="3357563"/>
            <a:ext cx="62642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/>
            <a:endParaRPr lang="ru-RU" b="1" dirty="0">
              <a:effectLst/>
            </a:endParaRPr>
          </a:p>
          <a:p>
            <a:pPr algn="l"/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ru-RU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94572" name="Rectangle 12"/>
          <p:cNvSpPr>
            <a:spLocks noChangeArrowheads="1"/>
          </p:cNvSpPr>
          <p:nvPr/>
        </p:nvSpPr>
        <p:spPr bwMode="auto">
          <a:xfrm>
            <a:off x="4869360" y="3866248"/>
            <a:ext cx="18473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just"/>
            <a:endParaRPr lang="ru-RU" b="1" dirty="0">
              <a:effectLst/>
            </a:endParaRPr>
          </a:p>
          <a:p>
            <a:pPr algn="just"/>
            <a:endParaRPr lang="ru-RU" dirty="0">
              <a:effectLst/>
            </a:endParaRPr>
          </a:p>
        </p:txBody>
      </p:sp>
      <p:sp>
        <p:nvSpPr>
          <p:cNvPr id="194574" name="Rectangle 14"/>
          <p:cNvSpPr>
            <a:spLocks noChangeArrowheads="1"/>
          </p:cNvSpPr>
          <p:nvPr/>
        </p:nvSpPr>
        <p:spPr bwMode="auto">
          <a:xfrm>
            <a:off x="4287545" y="4365625"/>
            <a:ext cx="18473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endParaRPr lang="ru-RU" sz="2000" b="1" dirty="0">
              <a:solidFill>
                <a:srgbClr val="FF3300"/>
              </a:solidFill>
              <a:effectLst/>
            </a:endParaRPr>
          </a:p>
        </p:txBody>
      </p:sp>
      <p:sp>
        <p:nvSpPr>
          <p:cNvPr id="194575" name="Rectangle 15"/>
          <p:cNvSpPr>
            <a:spLocks noChangeArrowheads="1"/>
          </p:cNvSpPr>
          <p:nvPr/>
        </p:nvSpPr>
        <p:spPr bwMode="auto">
          <a:xfrm>
            <a:off x="2339975" y="4796116"/>
            <a:ext cx="24878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ru-RU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94577" name="Rectangle 17"/>
          <p:cNvSpPr>
            <a:spLocks noChangeArrowheads="1"/>
          </p:cNvSpPr>
          <p:nvPr/>
        </p:nvSpPr>
        <p:spPr bwMode="auto">
          <a:xfrm>
            <a:off x="0" y="6021388"/>
            <a:ext cx="9144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/>
            <a:r>
              <a:rPr lang="ru-RU" dirty="0" smtClean="0">
                <a:effectLst/>
              </a:rPr>
              <a:t> </a:t>
            </a:r>
            <a:endParaRPr lang="ru-RU" dirty="0">
              <a:effectLst/>
            </a:endParaRPr>
          </a:p>
          <a:p>
            <a:pPr algn="just"/>
            <a:r>
              <a:rPr lang="ru-RU" dirty="0">
                <a:effectLst/>
              </a:rPr>
              <a:t>                                    </a:t>
            </a:r>
            <a:endParaRPr lang="ru-RU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784362"/>
              </p:ext>
            </p:extLst>
          </p:nvPr>
        </p:nvGraphicFramePr>
        <p:xfrm>
          <a:off x="323527" y="1916831"/>
          <a:ext cx="8569647" cy="46085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97"/>
                <a:gridCol w="4176464"/>
                <a:gridCol w="1800200"/>
                <a:gridCol w="1728886"/>
              </a:tblGrid>
              <a:tr h="68394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№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Название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сроки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Отметка о проведении</a:t>
                      </a:r>
                    </a:p>
                  </a:txBody>
                  <a:tcPr/>
                </a:tc>
              </a:tr>
              <a:tr h="39625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Физкультурные занятия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 течение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года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/>
                </a:tc>
              </a:tr>
              <a:tr h="39625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Утренняя гимнастика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 течение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года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/>
                </a:tc>
              </a:tr>
              <a:tr h="39625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Физминутки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 течение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года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/>
                </a:tc>
              </a:tr>
              <a:tr h="39082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Бодрящая</a:t>
                      </a:r>
                      <a:r>
                        <a:rPr lang="ru-RU" baseline="0" dirty="0" smtClean="0"/>
                        <a:t> гимнастика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 течение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года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/>
                </a:tc>
              </a:tr>
              <a:tr h="39082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Развлечения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 течение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года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/>
                </a:tc>
              </a:tr>
              <a:tr h="39082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Закаливание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 течение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года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/>
                </a:tc>
              </a:tr>
              <a:tr h="39082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Массаж/ самомассаж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 течение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года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/>
                </a:tc>
              </a:tr>
              <a:tr h="39082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Пальчиковая гимнастика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 течение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года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/>
                </a:tc>
              </a:tr>
              <a:tr h="39082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Дыхательная гимнастика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 течение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года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/>
                </a:tc>
              </a:tr>
              <a:tr h="390828">
                <a:tc>
                  <a:txBody>
                    <a:bodyPr/>
                    <a:lstStyle/>
                    <a:p>
                      <a:r>
                        <a:rPr lang="ru-RU" dirty="0" smtClean="0"/>
                        <a:t>10.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Гимнастика для глаз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 течение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года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6144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634" name="Picture 2" descr="smile7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21600000"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97635" name="WordArt 3"/>
          <p:cNvSpPr>
            <a:spLocks noChangeArrowheads="1" noChangeShapeType="1" noTextEdit="1"/>
          </p:cNvSpPr>
          <p:nvPr/>
        </p:nvSpPr>
        <p:spPr bwMode="auto">
          <a:xfrm>
            <a:off x="539750" y="260350"/>
            <a:ext cx="8166100" cy="1223963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ru-RU" sz="3200" kern="10" dirty="0">
                <a:ln w="9525">
                  <a:solidFill>
                    <a:srgbClr val="33CC33"/>
                  </a:solidFill>
                  <a:round/>
                  <a:headEnd/>
                  <a:tailEnd/>
                </a:ln>
                <a:solidFill>
                  <a:srgbClr val="0066FF"/>
                </a:solidFill>
                <a:effectLst/>
                <a:latin typeface="Impact"/>
              </a:rPr>
              <a:t>Педагоги - артисты</a:t>
            </a:r>
          </a:p>
        </p:txBody>
      </p:sp>
      <p:pic>
        <p:nvPicPr>
          <p:cNvPr id="197637" name="Picture 5" descr="DSC0057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5013325"/>
            <a:ext cx="1692325" cy="1584325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97641" name="Picture 9" descr="Изображение 12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1196975"/>
            <a:ext cx="1944216" cy="1800225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3" name="Объект 3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1196974"/>
            <a:ext cx="2808313" cy="18002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4" name="Рисунок 13" descr="C:\Users\Ольга\Desktop\в док\SAM_0550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80006">
            <a:off x="6070072" y="1279732"/>
            <a:ext cx="2107300" cy="1680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 descr="C:\Users\Ольга\Desktop\в док\SAM_0552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50595">
            <a:off x="323528" y="3141030"/>
            <a:ext cx="2664296" cy="1755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Рисунок 15" descr="C:\Users\Ольга\Desktop\в док\SAM_0562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11653">
            <a:off x="6490792" y="3140970"/>
            <a:ext cx="2189634" cy="17281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Объект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3324" y="2997200"/>
            <a:ext cx="2634076" cy="1655936"/>
          </a:xfrm>
          <a:prstGeom prst="rect">
            <a:avLst/>
          </a:prstGeom>
        </p:spPr>
      </p:pic>
      <p:pic>
        <p:nvPicPr>
          <p:cNvPr id="18" name="Объект 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9750" y="4941466"/>
            <a:ext cx="2606374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Рисунок 18" descr="C:\Users\Ольга\Desktop\фотто\SAM_0544.JPG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941466"/>
            <a:ext cx="2430413" cy="16561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97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197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610" name="Picture 2" descr="smile7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21600000">
            <a:off x="0" y="0"/>
            <a:ext cx="9144000" cy="68580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sp>
        <p:nvSpPr>
          <p:cNvPr id="196611" name="Rectangle 3"/>
          <p:cNvSpPr>
            <a:spLocks noChangeArrowheads="1"/>
          </p:cNvSpPr>
          <p:nvPr/>
        </p:nvSpPr>
        <p:spPr bwMode="auto">
          <a:xfrm>
            <a:off x="900113" y="-37068"/>
            <a:ext cx="5616575" cy="6647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endParaRPr lang="ru-RU" dirty="0">
              <a:effectLst/>
            </a:endParaRPr>
          </a:p>
          <a:p>
            <a:pPr algn="ctr" eaLnBrk="0" hangingPunct="0"/>
            <a:r>
              <a:rPr lang="ru-RU" sz="2400" b="1" i="1" dirty="0">
                <a:solidFill>
                  <a:schemeClr val="accent2"/>
                </a:solidFill>
                <a:effectLst/>
              </a:rPr>
              <a:t>Существенным достижением в деятельности педагогического коллектива стало значительное повышение методической  активности педагогов </a:t>
            </a:r>
          </a:p>
          <a:p>
            <a:pPr algn="l" eaLnBrk="0" hangingPunct="0">
              <a:buFontTx/>
              <a:buChar char="-"/>
            </a:pPr>
            <a:r>
              <a:rPr lang="ru-RU" sz="2400" b="1" i="1" dirty="0">
                <a:solidFill>
                  <a:schemeClr val="accent2"/>
                </a:solidFill>
                <a:effectLst/>
              </a:rPr>
              <a:t>Было проведено </a:t>
            </a:r>
            <a:r>
              <a:rPr lang="ru-RU" sz="2400" b="1" i="1" dirty="0" smtClean="0">
                <a:solidFill>
                  <a:schemeClr val="accent2"/>
                </a:solidFill>
                <a:effectLst/>
              </a:rPr>
              <a:t>14  открытых </a:t>
            </a:r>
            <a:r>
              <a:rPr lang="ru-RU" sz="2400" b="1" i="1" dirty="0">
                <a:solidFill>
                  <a:schemeClr val="accent2"/>
                </a:solidFill>
                <a:effectLst/>
              </a:rPr>
              <a:t>занятий</a:t>
            </a:r>
          </a:p>
          <a:p>
            <a:pPr algn="l" eaLnBrk="0" hangingPunct="0">
              <a:buFontTx/>
              <a:buChar char="-"/>
            </a:pPr>
            <a:r>
              <a:rPr lang="ru-RU" sz="2400" b="1" i="1" dirty="0">
                <a:solidFill>
                  <a:schemeClr val="accent2"/>
                </a:solidFill>
                <a:effectLst/>
              </a:rPr>
              <a:t>Обобщён опыт организации предметно – развивающей среды в группе</a:t>
            </a:r>
          </a:p>
          <a:p>
            <a:pPr algn="l" eaLnBrk="0" hangingPunct="0">
              <a:buFontTx/>
              <a:buChar char="-"/>
            </a:pPr>
            <a:r>
              <a:rPr lang="ru-RU" sz="2400" b="1" i="1" dirty="0">
                <a:solidFill>
                  <a:schemeClr val="accent2"/>
                </a:solidFill>
                <a:effectLst/>
              </a:rPr>
              <a:t>Все воспитатели приняли активное участие в педсоветах и семинарах.</a:t>
            </a:r>
          </a:p>
          <a:p>
            <a:pPr algn="ctr" eaLnBrk="0" hangingPunct="0">
              <a:buFontTx/>
              <a:buChar char="-"/>
            </a:pPr>
            <a:r>
              <a:rPr lang="ru-RU" sz="2400" b="1" i="1" dirty="0" smtClean="0">
                <a:solidFill>
                  <a:schemeClr val="accent2"/>
                </a:solidFill>
                <a:effectLst/>
              </a:rPr>
              <a:t>Все </a:t>
            </a:r>
            <a:r>
              <a:rPr lang="ru-RU" sz="2400" b="1" i="1" dirty="0" smtClean="0">
                <a:solidFill>
                  <a:schemeClr val="accent2"/>
                </a:solidFill>
                <a:effectLst/>
              </a:rPr>
              <a:t> воспитатели </a:t>
            </a:r>
            <a:r>
              <a:rPr lang="ru-RU" sz="2400" b="1" i="1" dirty="0">
                <a:solidFill>
                  <a:schemeClr val="accent2"/>
                </a:solidFill>
                <a:effectLst/>
              </a:rPr>
              <a:t>приняли участие в различных мероприятиях, конкурсах, выставках.</a:t>
            </a:r>
          </a:p>
        </p:txBody>
      </p:sp>
      <p:pic>
        <p:nvPicPr>
          <p:cNvPr id="196613" name="Picture 5" descr="a544da788834815195df6f4bed5649d9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68413"/>
            <a:ext cx="1638300" cy="1314450"/>
          </a:xfrm>
          <a:prstGeom prst="rect">
            <a:avLst/>
          </a:prstGeom>
          <a:noFill/>
        </p:spPr>
      </p:pic>
      <p:pic>
        <p:nvPicPr>
          <p:cNvPr id="196614" name="Picture 6" descr="1284f6a465f8c505e1035832a1520d5e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7050" y="5013325"/>
            <a:ext cx="1289050" cy="1474788"/>
          </a:xfrm>
          <a:prstGeom prst="rect">
            <a:avLst/>
          </a:prstGeom>
          <a:noFill/>
        </p:spPr>
      </p:pic>
      <p:pic>
        <p:nvPicPr>
          <p:cNvPr id="196615" name="Picture 7" descr="88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5084763"/>
            <a:ext cx="1428750" cy="1495425"/>
          </a:xfrm>
          <a:prstGeom prst="rect">
            <a:avLst/>
          </a:prstGeom>
          <a:noFill/>
        </p:spPr>
      </p:pic>
      <p:pic>
        <p:nvPicPr>
          <p:cNvPr id="7" name="Picture 5" descr="a544da788834815195df6f4bed5649d9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749618">
            <a:off x="7093362" y="1268413"/>
            <a:ext cx="1638300" cy="1314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196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658" name="Picture 2" descr="smile7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21600000">
            <a:off x="0" y="0"/>
            <a:ext cx="9166709" cy="6858000"/>
          </a:xfrm>
          <a:prstGeom prst="rect">
            <a:avLst/>
          </a:prstGeom>
          <a:noFill/>
        </p:spPr>
      </p:pic>
      <p:sp>
        <p:nvSpPr>
          <p:cNvPr id="198659" name="Rectangle 3"/>
          <p:cNvSpPr>
            <a:spLocks noChangeArrowheads="1"/>
          </p:cNvSpPr>
          <p:nvPr/>
        </p:nvSpPr>
        <p:spPr bwMode="auto">
          <a:xfrm>
            <a:off x="2051050" y="2537505"/>
            <a:ext cx="4826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endParaRPr lang="ru-RU" b="1" dirty="0">
              <a:solidFill>
                <a:srgbClr val="0066FF"/>
              </a:solidFill>
              <a:effectLst/>
            </a:endParaRPr>
          </a:p>
          <a:p>
            <a:pPr algn="ctr"/>
            <a:endParaRPr lang="ru-RU" b="1" dirty="0">
              <a:solidFill>
                <a:srgbClr val="0066FF"/>
              </a:solidFill>
              <a:effectLst/>
            </a:endParaRPr>
          </a:p>
        </p:txBody>
      </p:sp>
      <p:sp>
        <p:nvSpPr>
          <p:cNvPr id="198660" name="WordArt 4"/>
          <p:cNvSpPr>
            <a:spLocks noChangeArrowheads="1" noChangeShapeType="1" noTextEdit="1"/>
          </p:cNvSpPr>
          <p:nvPr/>
        </p:nvSpPr>
        <p:spPr bwMode="auto">
          <a:xfrm>
            <a:off x="250825" y="188640"/>
            <a:ext cx="8642350" cy="1296144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ru-RU" sz="3600" kern="10" dirty="0" smtClean="0">
                <a:ln w="9525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/>
                <a:latin typeface="Impact"/>
              </a:rPr>
              <a:t>Публичный отчет</a:t>
            </a:r>
            <a:endParaRPr lang="ru-RU" sz="3600" kern="10" dirty="0">
              <a:ln w="9525">
                <a:solidFill>
                  <a:srgbClr val="00CCFF"/>
                </a:solidFill>
                <a:round/>
                <a:headEnd/>
                <a:tailEnd/>
              </a:ln>
              <a:solidFill>
                <a:srgbClr val="FF3300"/>
              </a:solidFill>
              <a:effectLst/>
              <a:latin typeface="Impact"/>
            </a:endParaRPr>
          </a:p>
        </p:txBody>
      </p:sp>
      <p:sp>
        <p:nvSpPr>
          <p:cNvPr id="198662" name="WordArt 6"/>
          <p:cNvSpPr>
            <a:spLocks noChangeArrowheads="1" noChangeShapeType="1" noTextEdit="1"/>
          </p:cNvSpPr>
          <p:nvPr/>
        </p:nvSpPr>
        <p:spPr bwMode="auto">
          <a:xfrm>
            <a:off x="250825" y="4149725"/>
            <a:ext cx="2254250" cy="6477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endParaRPr lang="ru-RU" b="1" i="1" kern="10" dirty="0">
              <a:ln w="9525">
                <a:noFill/>
                <a:round/>
                <a:headEnd/>
                <a:tailEnd/>
              </a:ln>
              <a:solidFill>
                <a:srgbClr val="CC0066"/>
              </a:solidFill>
              <a:effectLst>
                <a:outerShdw dist="53882" dir="2700000" algn="ctr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198664" name="WordArt 8"/>
          <p:cNvSpPr>
            <a:spLocks noChangeArrowheads="1" noChangeShapeType="1" noTextEdit="1"/>
          </p:cNvSpPr>
          <p:nvPr/>
        </p:nvSpPr>
        <p:spPr bwMode="auto">
          <a:xfrm>
            <a:off x="6659563" y="2133600"/>
            <a:ext cx="2254250" cy="6477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endParaRPr lang="ru-RU" b="1" i="1" kern="10" dirty="0">
              <a:ln w="9525">
                <a:noFill/>
                <a:round/>
                <a:headEnd/>
                <a:tailEnd/>
              </a:ln>
              <a:solidFill>
                <a:srgbClr val="CC0066"/>
              </a:solidFill>
              <a:effectLst>
                <a:outerShdw dist="53882" dir="2700000" algn="ctr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198666" name="WordArt 10"/>
          <p:cNvSpPr>
            <a:spLocks noChangeArrowheads="1" noChangeShapeType="1" noTextEdit="1"/>
          </p:cNvSpPr>
          <p:nvPr/>
        </p:nvSpPr>
        <p:spPr bwMode="auto">
          <a:xfrm>
            <a:off x="323850" y="6165850"/>
            <a:ext cx="2254250" cy="69215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endParaRPr lang="ru-RU" b="1" i="1" kern="10" dirty="0">
              <a:ln w="9525">
                <a:noFill/>
                <a:round/>
                <a:headEnd/>
                <a:tailEnd/>
              </a:ln>
              <a:solidFill>
                <a:srgbClr val="CC0066"/>
              </a:solidFill>
              <a:effectLst>
                <a:outerShdw dist="53882" dir="2700000" algn="ctr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198667" name="WordArt 11"/>
          <p:cNvSpPr>
            <a:spLocks noChangeArrowheads="1" noChangeShapeType="1" noTextEdit="1"/>
          </p:cNvSpPr>
          <p:nvPr/>
        </p:nvSpPr>
        <p:spPr bwMode="auto">
          <a:xfrm>
            <a:off x="827584" y="3573016"/>
            <a:ext cx="7920880" cy="2304256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-2939"/>
              </a:avLst>
            </a:prstTxWarp>
          </a:bodyPr>
          <a:lstStyle/>
          <a:p>
            <a:pPr algn="ctr"/>
            <a:r>
              <a:rPr lang="ru-RU" b="1" i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CC0066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Суворова Ольга </a:t>
            </a:r>
            <a:r>
              <a:rPr lang="ru-RU" b="1" i="1" kern="10" dirty="0">
                <a:ln w="9525">
                  <a:noFill/>
                  <a:round/>
                  <a:headEnd/>
                  <a:tailEnd/>
                </a:ln>
                <a:solidFill>
                  <a:srgbClr val="CC0066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В</a:t>
            </a:r>
            <a:r>
              <a:rPr lang="ru-RU" b="1" i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CC0066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асильевна </a:t>
            </a:r>
            <a:endParaRPr lang="ru-RU" b="1" i="1" kern="10" dirty="0">
              <a:ln w="9525">
                <a:noFill/>
                <a:round/>
                <a:headEnd/>
                <a:tailEnd/>
              </a:ln>
              <a:solidFill>
                <a:srgbClr val="CC0066"/>
              </a:solidFill>
              <a:effectLst>
                <a:outerShdw dist="53882" dir="2700000" algn="ctr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198668" name="WordArt 12"/>
          <p:cNvSpPr>
            <a:spLocks noChangeArrowheads="1" noChangeShapeType="1" noTextEdit="1"/>
          </p:cNvSpPr>
          <p:nvPr/>
        </p:nvSpPr>
        <p:spPr bwMode="auto">
          <a:xfrm>
            <a:off x="1128868" y="2168623"/>
            <a:ext cx="6671071" cy="998646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1001"/>
              </a:avLst>
            </a:prstTxWarp>
          </a:bodyPr>
          <a:lstStyle/>
          <a:p>
            <a:pPr algn="ctr"/>
            <a:r>
              <a:rPr lang="ru-RU" b="1" i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приготовила</a:t>
            </a:r>
            <a:endParaRPr lang="ru-RU" b="1" i="1" kern="10" dirty="0">
              <a:ln w="9525">
                <a:noFill/>
                <a:round/>
                <a:headEnd/>
                <a:tailEnd/>
              </a:ln>
              <a:solidFill>
                <a:srgbClr val="00B050"/>
              </a:solidFill>
              <a:effectLst>
                <a:outerShdw dist="53882" dir="2700000" algn="ctr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198669" name="WordArt 13"/>
          <p:cNvSpPr>
            <a:spLocks noChangeArrowheads="1" noChangeShapeType="1" noTextEdit="1"/>
          </p:cNvSpPr>
          <p:nvPr/>
        </p:nvSpPr>
        <p:spPr bwMode="auto">
          <a:xfrm>
            <a:off x="6659563" y="6210300"/>
            <a:ext cx="2254250" cy="6477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endParaRPr lang="ru-RU" b="1" i="1" kern="10" dirty="0">
              <a:ln w="9525">
                <a:noFill/>
                <a:round/>
                <a:headEnd/>
                <a:tailEnd/>
              </a:ln>
              <a:solidFill>
                <a:srgbClr val="CC0066"/>
              </a:solidFill>
              <a:effectLst>
                <a:outerShdw dist="53882" dir="2700000" algn="ctr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98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198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198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198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198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198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662" grpId="0" animBg="1"/>
      <p:bldP spid="198664" grpId="0" animBg="1"/>
      <p:bldP spid="198666" grpId="0" animBg="1"/>
      <p:bldP spid="198667" grpId="0" animBg="1"/>
      <p:bldP spid="198668" grpId="0"/>
      <p:bldP spid="19866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868" name="Picture 4" descr="smile00002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64870" name="WordArt 6"/>
          <p:cNvSpPr>
            <a:spLocks noChangeArrowheads="1" noChangeShapeType="1" noTextEdit="1"/>
          </p:cNvSpPr>
          <p:nvPr/>
        </p:nvSpPr>
        <p:spPr bwMode="auto">
          <a:xfrm>
            <a:off x="323850" y="548680"/>
            <a:ext cx="8569325" cy="4824536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ru-RU" sz="3600" kern="10" dirty="0">
                <a:ln w="3810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66FF"/>
                </a:solidFill>
                <a:effectLst/>
                <a:latin typeface="Arial Black"/>
              </a:rPr>
              <a:t>Спасибо за внимание!</a:t>
            </a:r>
          </a:p>
        </p:txBody>
      </p:sp>
      <p:pic>
        <p:nvPicPr>
          <p:cNvPr id="164890" name="020.Влад Крутских - Капитошка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3663" y="2565400"/>
            <a:ext cx="304800" cy="304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17677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0"/>
                                        <p:tgtEl>
                                          <p:spTgt spid="164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80711" fill="hold"/>
                                        <p:tgtEl>
                                          <p:spTgt spid="16489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4890"/>
                </p:tgtEl>
              </p:cMediaNode>
            </p:audio>
          </p:childTnLst>
        </p:cTn>
      </p:par>
    </p:tnLst>
    <p:bldLst>
      <p:bldP spid="16487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010" name="Picture 2" descr="smile7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21600000">
            <a:off x="0" y="-99392"/>
            <a:ext cx="9144000" cy="6957392"/>
          </a:xfrm>
          <a:prstGeom prst="rect">
            <a:avLst/>
          </a:prstGeom>
          <a:noFill/>
        </p:spPr>
      </p:pic>
      <p:sp>
        <p:nvSpPr>
          <p:cNvPr id="171011" name="WordArt 3"/>
          <p:cNvSpPr>
            <a:spLocks noChangeArrowheads="1" noChangeShapeType="1" noTextEdit="1"/>
          </p:cNvSpPr>
          <p:nvPr/>
        </p:nvSpPr>
        <p:spPr bwMode="auto">
          <a:xfrm>
            <a:off x="2268538" y="1412875"/>
            <a:ext cx="4464050" cy="762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CC0066"/>
                </a:solidFill>
                <a:effectLst/>
                <a:latin typeface="Impact"/>
              </a:rPr>
              <a:t>( Цифры и факты )</a:t>
            </a:r>
          </a:p>
        </p:txBody>
      </p:sp>
      <p:sp>
        <p:nvSpPr>
          <p:cNvPr id="171013" name="Rectangle 5"/>
          <p:cNvSpPr>
            <a:spLocks noChangeArrowheads="1"/>
          </p:cNvSpPr>
          <p:nvPr/>
        </p:nvSpPr>
        <p:spPr bwMode="auto">
          <a:xfrm>
            <a:off x="755650" y="2090212"/>
            <a:ext cx="5256213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/>
            <a:r>
              <a:rPr lang="ru-RU" sz="2400" b="1" dirty="0">
                <a:solidFill>
                  <a:srgbClr val="0070C0"/>
                </a:solidFill>
                <a:effectLst/>
              </a:rPr>
              <a:t>Детский сад функционирует с </a:t>
            </a:r>
            <a:r>
              <a:rPr lang="ru-RU" sz="2400" b="1" dirty="0" smtClean="0">
                <a:solidFill>
                  <a:srgbClr val="0070C0"/>
                </a:solidFill>
                <a:effectLst/>
              </a:rPr>
              <a:t>1998 </a:t>
            </a:r>
            <a:r>
              <a:rPr lang="ru-RU" sz="2400" b="1" dirty="0">
                <a:solidFill>
                  <a:srgbClr val="0070C0"/>
                </a:solidFill>
                <a:effectLst/>
              </a:rPr>
              <a:t>года.</a:t>
            </a:r>
          </a:p>
          <a:p>
            <a:pPr algn="l"/>
            <a:r>
              <a:rPr lang="ru-RU" sz="2400" b="1" dirty="0">
                <a:solidFill>
                  <a:srgbClr val="0070C0"/>
                </a:solidFill>
                <a:effectLst/>
              </a:rPr>
              <a:t>Групп - 6</a:t>
            </a:r>
          </a:p>
          <a:p>
            <a:pPr algn="l"/>
            <a:r>
              <a:rPr lang="ru-RU" sz="2400" b="1" dirty="0">
                <a:solidFill>
                  <a:srgbClr val="0070C0"/>
                </a:solidFill>
                <a:effectLst/>
              </a:rPr>
              <a:t>Воспитанников – </a:t>
            </a:r>
            <a:r>
              <a:rPr lang="ru-RU" sz="2400" b="1" dirty="0" smtClean="0">
                <a:solidFill>
                  <a:srgbClr val="0070C0"/>
                </a:solidFill>
                <a:effectLst/>
              </a:rPr>
              <a:t>182</a:t>
            </a:r>
            <a:endParaRPr lang="ru-RU" sz="2400" b="1" dirty="0">
              <a:solidFill>
                <a:srgbClr val="0070C0"/>
              </a:solidFill>
              <a:effectLst/>
            </a:endParaRPr>
          </a:p>
          <a:p>
            <a:pPr algn="l"/>
            <a:r>
              <a:rPr lang="ru-RU" sz="2400" b="1" dirty="0">
                <a:solidFill>
                  <a:srgbClr val="0070C0"/>
                </a:solidFill>
                <a:effectLst/>
              </a:rPr>
              <a:t>Сотрудников  - </a:t>
            </a:r>
            <a:r>
              <a:rPr lang="ru-RU" sz="2400" b="1" dirty="0" smtClean="0">
                <a:solidFill>
                  <a:srgbClr val="0070C0"/>
                </a:solidFill>
                <a:effectLst/>
              </a:rPr>
              <a:t>35</a:t>
            </a:r>
            <a:endParaRPr lang="ru-RU" sz="2400" b="1" dirty="0">
              <a:solidFill>
                <a:srgbClr val="0070C0"/>
              </a:solidFill>
              <a:effectLst/>
            </a:endParaRPr>
          </a:p>
          <a:p>
            <a:pPr algn="l"/>
            <a:r>
              <a:rPr lang="ru-RU" sz="2400" b="1" dirty="0">
                <a:solidFill>
                  <a:srgbClr val="0070C0"/>
                </a:solidFill>
                <a:effectLst/>
              </a:rPr>
              <a:t>Педагогов – </a:t>
            </a:r>
            <a:r>
              <a:rPr lang="ru-RU" sz="2400" b="1" dirty="0" smtClean="0">
                <a:solidFill>
                  <a:srgbClr val="0070C0"/>
                </a:solidFill>
                <a:effectLst/>
              </a:rPr>
              <a:t>14</a:t>
            </a:r>
            <a:endParaRPr lang="ru-RU" sz="2400" b="1" dirty="0">
              <a:solidFill>
                <a:srgbClr val="0070C0"/>
              </a:solidFill>
              <a:effectLst/>
            </a:endParaRPr>
          </a:p>
          <a:p>
            <a:pPr algn="l"/>
            <a:r>
              <a:rPr lang="ru-RU" sz="2400" b="1" dirty="0">
                <a:solidFill>
                  <a:srgbClr val="0070C0"/>
                </a:solidFill>
                <a:effectLst/>
              </a:rPr>
              <a:t>            </a:t>
            </a:r>
            <a:r>
              <a:rPr lang="ru-RU" sz="2400" b="1" dirty="0" smtClean="0">
                <a:solidFill>
                  <a:srgbClr val="0070C0"/>
                </a:solidFill>
                <a:effectLst/>
              </a:rPr>
              <a:t>    заведующий </a:t>
            </a:r>
            <a:r>
              <a:rPr lang="ru-RU" sz="2400" b="1" dirty="0">
                <a:solidFill>
                  <a:srgbClr val="0070C0"/>
                </a:solidFill>
                <a:effectLst/>
              </a:rPr>
              <a:t>-1</a:t>
            </a:r>
          </a:p>
          <a:p>
            <a:pPr algn="l"/>
            <a:r>
              <a:rPr lang="ru-RU" sz="2400" b="1" dirty="0">
                <a:solidFill>
                  <a:srgbClr val="0070C0"/>
                </a:solidFill>
                <a:effectLst/>
              </a:rPr>
              <a:t>           </a:t>
            </a:r>
            <a:r>
              <a:rPr lang="ru-RU" sz="2400" b="1" dirty="0" smtClean="0">
                <a:solidFill>
                  <a:srgbClr val="0070C0"/>
                </a:solidFill>
                <a:effectLst/>
              </a:rPr>
              <a:t>     </a:t>
            </a:r>
            <a:r>
              <a:rPr lang="ru-RU" sz="2400" b="1" dirty="0">
                <a:solidFill>
                  <a:srgbClr val="0070C0"/>
                </a:solidFill>
                <a:effectLst/>
              </a:rPr>
              <a:t>воспитателей </a:t>
            </a:r>
            <a:r>
              <a:rPr lang="ru-RU" sz="2400" b="1" dirty="0" smtClean="0">
                <a:solidFill>
                  <a:srgbClr val="0070C0"/>
                </a:solidFill>
                <a:effectLst/>
              </a:rPr>
              <a:t>- 11</a:t>
            </a:r>
            <a:endParaRPr lang="ru-RU" sz="2400" b="1" dirty="0">
              <a:solidFill>
                <a:srgbClr val="0070C0"/>
              </a:solidFill>
              <a:effectLst/>
            </a:endParaRPr>
          </a:p>
          <a:p>
            <a:pPr algn="l"/>
            <a:r>
              <a:rPr lang="ru-RU" sz="2400" b="1" dirty="0">
                <a:solidFill>
                  <a:srgbClr val="0070C0"/>
                </a:solidFill>
                <a:effectLst/>
              </a:rPr>
              <a:t>            </a:t>
            </a:r>
            <a:r>
              <a:rPr lang="ru-RU" sz="2400" b="1" dirty="0" smtClean="0">
                <a:solidFill>
                  <a:srgbClr val="0070C0"/>
                </a:solidFill>
                <a:effectLst/>
              </a:rPr>
              <a:t>    специалистов </a:t>
            </a:r>
            <a:r>
              <a:rPr lang="ru-RU" sz="2400" b="1" dirty="0">
                <a:solidFill>
                  <a:srgbClr val="0070C0"/>
                </a:solidFill>
                <a:effectLst/>
              </a:rPr>
              <a:t>-  </a:t>
            </a:r>
            <a:r>
              <a:rPr lang="ru-RU" sz="2400" b="1" dirty="0" smtClean="0">
                <a:solidFill>
                  <a:srgbClr val="0070C0"/>
                </a:solidFill>
                <a:effectLst/>
              </a:rPr>
              <a:t>1</a:t>
            </a:r>
          </a:p>
          <a:p>
            <a:pPr algn="l"/>
            <a:r>
              <a:rPr lang="ru-RU" sz="2400" b="1" dirty="0">
                <a:solidFill>
                  <a:srgbClr val="0070C0"/>
                </a:solidFill>
                <a:effectLst/>
              </a:rPr>
              <a:t> </a:t>
            </a:r>
            <a:r>
              <a:rPr lang="ru-RU" sz="2400" b="1" dirty="0" smtClean="0">
                <a:solidFill>
                  <a:srgbClr val="0070C0"/>
                </a:solidFill>
                <a:effectLst/>
              </a:rPr>
              <a:t>               </a:t>
            </a:r>
            <a:r>
              <a:rPr lang="ru-RU" sz="2400" b="1" dirty="0" err="1" smtClean="0">
                <a:solidFill>
                  <a:srgbClr val="0070C0"/>
                </a:solidFill>
                <a:effectLst/>
              </a:rPr>
              <a:t>ст.воспитатель</a:t>
            </a:r>
            <a:r>
              <a:rPr lang="ru-RU" sz="2400" b="1" dirty="0" smtClean="0">
                <a:solidFill>
                  <a:srgbClr val="0070C0"/>
                </a:solidFill>
                <a:effectLst/>
              </a:rPr>
              <a:t> - 1</a:t>
            </a:r>
            <a:r>
              <a:rPr lang="ru-RU" sz="2400" b="1" dirty="0" smtClean="0">
                <a:solidFill>
                  <a:srgbClr val="0000FF"/>
                </a:solidFill>
                <a:effectLst/>
              </a:rPr>
              <a:t> </a:t>
            </a:r>
            <a:endParaRPr lang="ru-RU" sz="2400" b="1" dirty="0">
              <a:solidFill>
                <a:srgbClr val="0000FF"/>
              </a:solidFill>
              <a:effectLst/>
            </a:endParaRPr>
          </a:p>
        </p:txBody>
      </p:sp>
      <p:sp>
        <p:nvSpPr>
          <p:cNvPr id="171014" name="WordArt 6"/>
          <p:cNvSpPr>
            <a:spLocks noChangeArrowheads="1" noChangeShapeType="1" noTextEdit="1"/>
          </p:cNvSpPr>
          <p:nvPr/>
        </p:nvSpPr>
        <p:spPr bwMode="auto">
          <a:xfrm>
            <a:off x="1258888" y="0"/>
            <a:ext cx="7127875" cy="1524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0066FF"/>
                </a:solidFill>
                <a:effectLst/>
                <a:latin typeface="Impact"/>
              </a:rPr>
              <a:t>Статистика</a:t>
            </a:r>
          </a:p>
        </p:txBody>
      </p:sp>
      <p:pic>
        <p:nvPicPr>
          <p:cNvPr id="171018" name="Picture 10" descr="2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5157788"/>
            <a:ext cx="1644650" cy="1249362"/>
          </a:xfrm>
          <a:prstGeom prst="rect">
            <a:avLst/>
          </a:prstGeom>
          <a:noFill/>
        </p:spPr>
      </p:pic>
      <p:pic>
        <p:nvPicPr>
          <p:cNvPr id="11" name="Рисунок 10" descr="C:\Users\Ольга\Desktop\в док\SAM_0456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090212"/>
            <a:ext cx="3240360" cy="43169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30124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710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1710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1710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000"/>
                                        <p:tgtEl>
                                          <p:spTgt spid="1710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1710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000"/>
                                        <p:tgtEl>
                                          <p:spTgt spid="1710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000"/>
                                        <p:tgtEl>
                                          <p:spTgt spid="1710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2000"/>
                                        <p:tgtEl>
                                          <p:spTgt spid="1710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2000"/>
                                        <p:tgtEl>
                                          <p:spTgt spid="1710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058" name="Picture 2" descr="smile7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21600000"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73059" name="Rectangle 3"/>
          <p:cNvSpPr>
            <a:spLocks noChangeArrowheads="1"/>
          </p:cNvSpPr>
          <p:nvPr/>
        </p:nvSpPr>
        <p:spPr bwMode="auto">
          <a:xfrm>
            <a:off x="684213" y="808623"/>
            <a:ext cx="7775575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342900" indent="-342900" algn="just">
              <a:buFont typeface="Arial" pitchFamily="34" charset="0"/>
              <a:buChar char="•"/>
              <a:tabLst>
                <a:tab pos="457200" algn="l"/>
              </a:tabLst>
            </a:pPr>
            <a:r>
              <a:rPr lang="ru-RU" sz="2400" b="1" i="1" dirty="0">
                <a:solidFill>
                  <a:srgbClr val="0033CC"/>
                </a:solidFill>
                <a:effectLst/>
              </a:rPr>
              <a:t>Создана материально-техническая </a:t>
            </a:r>
            <a:r>
              <a:rPr lang="ru-RU" sz="2400" b="1" i="1" dirty="0" smtClean="0">
                <a:solidFill>
                  <a:srgbClr val="0033CC"/>
                </a:solidFill>
                <a:effectLst/>
              </a:rPr>
              <a:t>база,  позволяющая </a:t>
            </a:r>
            <a:r>
              <a:rPr lang="ru-RU" sz="2400" b="1" i="1" dirty="0">
                <a:solidFill>
                  <a:srgbClr val="0033CC"/>
                </a:solidFill>
                <a:effectLst/>
              </a:rPr>
              <a:t>решать поставленные задачи</a:t>
            </a:r>
          </a:p>
          <a:p>
            <a:pPr algn="just">
              <a:buFontTx/>
              <a:buChar char="•"/>
              <a:tabLst>
                <a:tab pos="457200" algn="l"/>
              </a:tabLst>
            </a:pPr>
            <a:r>
              <a:rPr lang="ru-RU" sz="2400" b="1" i="1" dirty="0" smtClean="0">
                <a:solidFill>
                  <a:srgbClr val="0033CC"/>
                </a:solidFill>
                <a:effectLst/>
              </a:rPr>
              <a:t>   Музыкальный (физкультурный) зал.</a:t>
            </a:r>
            <a:endParaRPr lang="ru-RU" sz="2400" b="1" i="1" dirty="0">
              <a:solidFill>
                <a:srgbClr val="0033CC"/>
              </a:solidFill>
              <a:effectLst/>
            </a:endParaRPr>
          </a:p>
          <a:p>
            <a:pPr algn="just">
              <a:buFontTx/>
              <a:buChar char="•"/>
              <a:tabLst>
                <a:tab pos="457200" algn="l"/>
              </a:tabLst>
            </a:pPr>
            <a:r>
              <a:rPr lang="ru-RU" sz="2400" b="1" i="1" dirty="0" smtClean="0">
                <a:solidFill>
                  <a:srgbClr val="0033CC"/>
                </a:solidFill>
                <a:effectLst/>
              </a:rPr>
              <a:t>   Есть </a:t>
            </a:r>
            <a:r>
              <a:rPr lang="ru-RU" sz="2400" b="1" i="1" dirty="0">
                <a:solidFill>
                  <a:srgbClr val="0033CC"/>
                </a:solidFill>
                <a:effectLst/>
              </a:rPr>
              <a:t>методический кабинет, оснащенный </a:t>
            </a:r>
            <a:r>
              <a:rPr lang="ru-RU" sz="2400" b="1" i="1" dirty="0" smtClean="0">
                <a:solidFill>
                  <a:srgbClr val="0033CC"/>
                </a:solidFill>
                <a:effectLst/>
              </a:rPr>
              <a:t>  </a:t>
            </a:r>
            <a:r>
              <a:rPr lang="ru-RU" sz="2400" b="1" i="1" dirty="0">
                <a:solidFill>
                  <a:srgbClr val="0033CC"/>
                </a:solidFill>
                <a:effectLst/>
              </a:rPr>
              <a:t>методической литературой, пособиями и периодическими </a:t>
            </a:r>
            <a:r>
              <a:rPr lang="ru-RU" sz="2400" b="1" i="1" dirty="0" smtClean="0">
                <a:solidFill>
                  <a:srgbClr val="0033CC"/>
                </a:solidFill>
                <a:effectLst/>
              </a:rPr>
              <a:t>изданиями, дидактическими материалами и современными ИКТ: принтерами, ноутбуками, ламинатором, проектором, интерактивной доской.</a:t>
            </a:r>
            <a:endParaRPr lang="ru-RU" sz="2400" b="1" i="1" dirty="0">
              <a:solidFill>
                <a:srgbClr val="0033CC"/>
              </a:solidFill>
              <a:effectLst/>
            </a:endParaRPr>
          </a:p>
          <a:p>
            <a:pPr algn="just">
              <a:buFontTx/>
              <a:buChar char="•"/>
              <a:tabLst>
                <a:tab pos="457200" algn="l"/>
              </a:tabLst>
            </a:pPr>
            <a:r>
              <a:rPr lang="ru-RU" sz="2400" b="1" i="1" dirty="0" smtClean="0">
                <a:solidFill>
                  <a:srgbClr val="0033CC"/>
                </a:solidFill>
                <a:effectLst/>
              </a:rPr>
              <a:t>   В </a:t>
            </a:r>
            <a:r>
              <a:rPr lang="ru-RU" sz="2400" b="1" i="1" dirty="0">
                <a:solidFill>
                  <a:srgbClr val="0033CC"/>
                </a:solidFill>
                <a:effectLst/>
              </a:rPr>
              <a:t>группах создана развивающая среда, предоставляющая ребенку возможность максимально активно проявить себя не только на занятиях, но и в свободной деятельности</a:t>
            </a:r>
            <a:r>
              <a:rPr lang="ru-RU" sz="2400" b="1" i="1" dirty="0" smtClean="0">
                <a:solidFill>
                  <a:srgbClr val="0033CC"/>
                </a:solidFill>
                <a:effectLst/>
              </a:rPr>
              <a:t>.</a:t>
            </a:r>
            <a:endParaRPr lang="ru-RU" sz="2400" b="1" i="1" dirty="0">
              <a:solidFill>
                <a:srgbClr val="0033CC"/>
              </a:solidFill>
              <a:effectLst/>
            </a:endParaRPr>
          </a:p>
          <a:p>
            <a:pPr algn="just">
              <a:buFontTx/>
              <a:buChar char="•"/>
              <a:tabLst>
                <a:tab pos="457200" algn="l"/>
              </a:tabLst>
            </a:pPr>
            <a:r>
              <a:rPr lang="ru-RU" sz="2400" b="1" i="1" dirty="0" smtClean="0">
                <a:solidFill>
                  <a:srgbClr val="0033CC"/>
                </a:solidFill>
                <a:effectLst/>
              </a:rPr>
              <a:t>   Детский </a:t>
            </a:r>
            <a:r>
              <a:rPr lang="ru-RU" sz="2400" b="1" i="1" dirty="0">
                <a:solidFill>
                  <a:srgbClr val="0033CC"/>
                </a:solidFill>
                <a:effectLst/>
              </a:rPr>
              <a:t>сад имеет выход в сеть Интернет.</a:t>
            </a:r>
          </a:p>
        </p:txBody>
      </p:sp>
      <p:pic>
        <p:nvPicPr>
          <p:cNvPr id="173060" name="Picture 7" descr="j0354499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7988" y="5805488"/>
            <a:ext cx="80962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8" name="Picture 20" descr="D:\картинки\30000 Clipart Collection (WMF)\STANDARD\STDDIR1\BD05094_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7175" y="263525"/>
            <a:ext cx="990600" cy="85014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73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7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2500" autoRev="1" fill="hold"/>
                                        <p:tgtEl>
                                          <p:spTgt spid="1730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" dur="2500" autoRev="1" fill="hold"/>
                                        <p:tgtEl>
                                          <p:spTgt spid="1730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" dur="2500" autoRev="1" fill="hold"/>
                                        <p:tgtEl>
                                          <p:spTgt spid="1730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500" autoRev="1" fill="hold"/>
                                        <p:tgtEl>
                                          <p:spTgt spid="1730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0" tmFilter="0, 0; .2, .5; .8, .5; 1, 0"/>
                                        <p:tgtEl>
                                          <p:spTgt spid="225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0" autoRev="1" fill="hold"/>
                                        <p:tgtEl>
                                          <p:spTgt spid="225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05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3" name="Picture 7" descr="smile7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21600000"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104" name="WordArt 8"/>
          <p:cNvSpPr>
            <a:spLocks noChangeArrowheads="1" noChangeShapeType="1" noTextEdit="1"/>
          </p:cNvSpPr>
          <p:nvPr/>
        </p:nvSpPr>
        <p:spPr bwMode="auto">
          <a:xfrm>
            <a:off x="539750" y="260350"/>
            <a:ext cx="8166100" cy="1223963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ru-RU" sz="3200" kern="10" dirty="0">
                <a:ln w="9525">
                  <a:solidFill>
                    <a:srgbClr val="33CC33"/>
                  </a:solidFill>
                  <a:round/>
                  <a:headEnd/>
                  <a:tailEnd/>
                </a:ln>
                <a:solidFill>
                  <a:srgbClr val="33CC33"/>
                </a:solidFill>
                <a:effectLst/>
                <a:latin typeface="Impact"/>
              </a:rPr>
              <a:t>Педагоги </a:t>
            </a:r>
            <a:r>
              <a:rPr lang="ru-RU" sz="3200" kern="10" dirty="0" smtClean="0">
                <a:ln w="9525">
                  <a:solidFill>
                    <a:srgbClr val="33CC33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latin typeface="Impact"/>
              </a:rPr>
              <a:t>«СОЛНЫШКА". </a:t>
            </a:r>
            <a:r>
              <a:rPr lang="ru-RU" sz="3200" kern="10" dirty="0">
                <a:ln w="9525">
                  <a:solidFill>
                    <a:srgbClr val="33CC33"/>
                  </a:solidFill>
                  <a:round/>
                  <a:headEnd/>
                  <a:tailEnd/>
                </a:ln>
                <a:solidFill>
                  <a:srgbClr val="33CC33"/>
                </a:solidFill>
                <a:effectLst/>
                <a:latin typeface="Impact"/>
              </a:rPr>
              <a:t>Какие они?</a:t>
            </a:r>
          </a:p>
        </p:txBody>
      </p:sp>
      <p:sp>
        <p:nvSpPr>
          <p:cNvPr id="4107" name="Rectangle 11"/>
          <p:cNvSpPr>
            <a:spLocks noChangeArrowheads="1"/>
          </p:cNvSpPr>
          <p:nvPr/>
        </p:nvSpPr>
        <p:spPr bwMode="auto">
          <a:xfrm>
            <a:off x="3132138" y="1284288"/>
            <a:ext cx="3095625" cy="414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endParaRPr lang="ru-RU" b="1" dirty="0">
              <a:effectLst/>
            </a:endParaRPr>
          </a:p>
          <a:p>
            <a:pPr algn="ctr"/>
            <a:endParaRPr lang="ru-RU" b="1" dirty="0">
              <a:effectLst/>
            </a:endParaRPr>
          </a:p>
          <a:p>
            <a:pPr algn="ctr"/>
            <a:endParaRPr lang="ru-RU" b="1" dirty="0">
              <a:effectLst/>
            </a:endParaRPr>
          </a:p>
          <a:p>
            <a:pPr algn="ctr"/>
            <a:endParaRPr lang="ru-RU" b="1" dirty="0">
              <a:effectLst/>
            </a:endParaRPr>
          </a:p>
          <a:p>
            <a:pPr algn="ctr"/>
            <a:endParaRPr lang="ru-RU" b="1" dirty="0">
              <a:effectLst/>
            </a:endParaRPr>
          </a:p>
          <a:p>
            <a:pPr algn="ctr"/>
            <a:endParaRPr lang="ru-RU" b="1" dirty="0">
              <a:effectLst/>
            </a:endParaRPr>
          </a:p>
          <a:p>
            <a:pPr algn="ctr"/>
            <a:endParaRPr lang="ru-RU" b="1" dirty="0">
              <a:effectLst/>
            </a:endParaRPr>
          </a:p>
          <a:p>
            <a:pPr algn="ctr"/>
            <a:r>
              <a:rPr lang="ru-RU" sz="2000" b="1" dirty="0">
                <a:solidFill>
                  <a:srgbClr val="FF3300"/>
                </a:solidFill>
                <a:effectLst/>
              </a:rPr>
              <a:t>Мы все такие  разные,</a:t>
            </a:r>
          </a:p>
          <a:p>
            <a:pPr algn="ctr"/>
            <a:r>
              <a:rPr lang="ru-RU" sz="2000" b="1" dirty="0">
                <a:solidFill>
                  <a:srgbClr val="FF3300"/>
                </a:solidFill>
                <a:effectLst/>
              </a:rPr>
              <a:t>По-разному все названы.</a:t>
            </a:r>
          </a:p>
          <a:p>
            <a:pPr algn="ctr"/>
            <a:r>
              <a:rPr lang="ru-RU" sz="2000" b="1" dirty="0">
                <a:solidFill>
                  <a:srgbClr val="FF3300"/>
                </a:solidFill>
                <a:effectLst/>
              </a:rPr>
              <a:t>И только в одном у нас сходство:</a:t>
            </a:r>
          </a:p>
          <a:p>
            <a:pPr algn="ctr"/>
            <a:r>
              <a:rPr lang="ru-RU" sz="2000" b="1" dirty="0">
                <a:solidFill>
                  <a:srgbClr val="FF3300"/>
                </a:solidFill>
                <a:effectLst/>
              </a:rPr>
              <a:t>Верность работе, души благородство!</a:t>
            </a:r>
          </a:p>
        </p:txBody>
      </p:sp>
      <p:sp>
        <p:nvSpPr>
          <p:cNvPr id="4109" name="Rectangle 13"/>
          <p:cNvSpPr>
            <a:spLocks noChangeArrowheads="1"/>
          </p:cNvSpPr>
          <p:nvPr/>
        </p:nvSpPr>
        <p:spPr bwMode="auto">
          <a:xfrm>
            <a:off x="395288" y="4406900"/>
            <a:ext cx="7993062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endParaRPr lang="ru-RU" b="1" u="sng" dirty="0">
              <a:solidFill>
                <a:srgbClr val="3399FF"/>
              </a:solidFill>
              <a:effectLst/>
            </a:endParaRPr>
          </a:p>
          <a:p>
            <a:pPr algn="ctr"/>
            <a:endParaRPr lang="ru-RU" b="1" u="sng" dirty="0">
              <a:solidFill>
                <a:srgbClr val="3399FF"/>
              </a:solidFill>
              <a:effectLst/>
            </a:endParaRPr>
          </a:p>
          <a:p>
            <a:pPr algn="ctr"/>
            <a:endParaRPr lang="ru-RU" b="1" u="sng" dirty="0">
              <a:solidFill>
                <a:srgbClr val="3399FF"/>
              </a:solidFill>
              <a:effectLst/>
            </a:endParaRPr>
          </a:p>
          <a:p>
            <a:pPr algn="ctr"/>
            <a:endParaRPr lang="ru-RU" b="1" u="sng" dirty="0">
              <a:solidFill>
                <a:srgbClr val="3399FF"/>
              </a:solidFill>
              <a:effectLst/>
            </a:endParaRPr>
          </a:p>
          <a:p>
            <a:pPr algn="ctr"/>
            <a:r>
              <a:rPr lang="ru-RU" sz="2000" b="1" u="sng" dirty="0">
                <a:solidFill>
                  <a:srgbClr val="0066CC"/>
                </a:solidFill>
                <a:effectLst/>
              </a:rPr>
              <a:t>Наше ДОУ – это:</a:t>
            </a:r>
          </a:p>
          <a:p>
            <a:pPr algn="ctr"/>
            <a:r>
              <a:rPr lang="ru-RU" sz="2000" b="1" dirty="0">
                <a:solidFill>
                  <a:srgbClr val="0066CC"/>
                </a:solidFill>
                <a:effectLst/>
              </a:rPr>
              <a:t>Д – добрые, душевные, доброжелательные;</a:t>
            </a:r>
          </a:p>
          <a:p>
            <a:pPr algn="l"/>
            <a:r>
              <a:rPr lang="ru-RU" sz="2000" b="1" dirty="0">
                <a:solidFill>
                  <a:srgbClr val="0066CC"/>
                </a:solidFill>
                <a:effectLst/>
              </a:rPr>
              <a:t>               О – общительные, ответственные, обаятельные;</a:t>
            </a:r>
          </a:p>
          <a:p>
            <a:pPr algn="ctr"/>
            <a:r>
              <a:rPr lang="ru-RU" sz="2000" b="1" dirty="0">
                <a:solidFill>
                  <a:srgbClr val="0066CC"/>
                </a:solidFill>
                <a:effectLst/>
              </a:rPr>
              <a:t>У – умные, успешные, увлеченные педагоги</a:t>
            </a:r>
          </a:p>
        </p:txBody>
      </p:sp>
      <p:sp>
        <p:nvSpPr>
          <p:cNvPr id="26" name="AutoShape 19"/>
          <p:cNvSpPr>
            <a:spLocks noChangeArrowheads="1"/>
          </p:cNvSpPr>
          <p:nvPr/>
        </p:nvSpPr>
        <p:spPr bwMode="gray">
          <a:xfrm rot="20519719">
            <a:off x="-11114" y="1709045"/>
            <a:ext cx="3420334" cy="46996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tint val="5882"/>
                  <a:invGamma/>
                </a:schemeClr>
              </a:gs>
            </a:gsLst>
            <a:lin ang="0" scaled="1"/>
          </a:gradFill>
          <a:ln w="38100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ru-RU" sz="16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ru-RU" sz="1600" b="1" i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Суворова Ольга Васильевна</a:t>
            </a:r>
            <a:endParaRPr lang="ru-RU" sz="1600" b="1" i="1" dirty="0">
              <a:effectLst/>
            </a:endParaRPr>
          </a:p>
        </p:txBody>
      </p:sp>
      <p:sp>
        <p:nvSpPr>
          <p:cNvPr id="27" name="AutoShape 19"/>
          <p:cNvSpPr>
            <a:spLocks noChangeArrowheads="1"/>
          </p:cNvSpPr>
          <p:nvPr/>
        </p:nvSpPr>
        <p:spPr bwMode="gray">
          <a:xfrm rot="20519719">
            <a:off x="662405" y="2189634"/>
            <a:ext cx="3568055" cy="42833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tint val="5882"/>
                  <a:invGamma/>
                </a:schemeClr>
              </a:gs>
            </a:gsLst>
            <a:lin ang="0" scaled="1"/>
          </a:gradFill>
          <a:ln w="38100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ru-RU" sz="16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Брезгина</a:t>
            </a:r>
            <a:r>
              <a:rPr lang="ru-RU" sz="16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Ольга Владимировна</a:t>
            </a:r>
            <a:endParaRPr lang="ru-RU" sz="1600" b="1" i="1" dirty="0">
              <a:effectLst/>
            </a:endParaRPr>
          </a:p>
        </p:txBody>
      </p:sp>
      <p:sp>
        <p:nvSpPr>
          <p:cNvPr id="28" name="AutoShape 19"/>
          <p:cNvSpPr>
            <a:spLocks noChangeArrowheads="1"/>
          </p:cNvSpPr>
          <p:nvPr/>
        </p:nvSpPr>
        <p:spPr bwMode="gray">
          <a:xfrm rot="20519719">
            <a:off x="352861" y="2916750"/>
            <a:ext cx="4214776" cy="469906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tint val="5882"/>
                  <a:invGamma/>
                </a:schemeClr>
              </a:gs>
            </a:gsLst>
            <a:lin ang="0" scaled="1"/>
          </a:gradFill>
          <a:ln w="38100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ru-RU" sz="16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ru-RU" sz="1600" b="1" i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ru-RU" sz="1600" b="1" i="1" dirty="0">
                <a:effectLst/>
              </a:rPr>
              <a:t>С</a:t>
            </a:r>
            <a:r>
              <a:rPr lang="ru-RU" sz="1600" b="1" i="1" dirty="0" smtClean="0">
                <a:effectLst/>
              </a:rPr>
              <a:t>еменова Ирина Валерьевна</a:t>
            </a:r>
            <a:endParaRPr lang="ru-RU" sz="1600" b="1" i="1" dirty="0">
              <a:effectLst/>
            </a:endParaRPr>
          </a:p>
        </p:txBody>
      </p:sp>
      <p:sp>
        <p:nvSpPr>
          <p:cNvPr id="29" name="AutoShape 19"/>
          <p:cNvSpPr>
            <a:spLocks noChangeArrowheads="1"/>
          </p:cNvSpPr>
          <p:nvPr/>
        </p:nvSpPr>
        <p:spPr bwMode="gray">
          <a:xfrm rot="20519719">
            <a:off x="17338" y="3832611"/>
            <a:ext cx="3192517" cy="464832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tint val="5882"/>
                  <a:invGamma/>
                </a:schemeClr>
              </a:gs>
            </a:gsLst>
            <a:lin ang="0" scaled="1"/>
          </a:gradFill>
          <a:ln w="38100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ru-RU" sz="16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ru-RU" sz="16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Аскарова </a:t>
            </a:r>
            <a:r>
              <a:rPr lang="ru-RU" sz="16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Альфия</a:t>
            </a:r>
            <a:r>
              <a:rPr lang="ru-RU" sz="16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Борисовна</a:t>
            </a:r>
            <a:endParaRPr lang="ru-RU" sz="1600" b="1" i="1" dirty="0">
              <a:effectLst/>
            </a:endParaRPr>
          </a:p>
        </p:txBody>
      </p:sp>
      <p:sp>
        <p:nvSpPr>
          <p:cNvPr id="30" name="AutoShape 19"/>
          <p:cNvSpPr>
            <a:spLocks noChangeArrowheads="1"/>
          </p:cNvSpPr>
          <p:nvPr/>
        </p:nvSpPr>
        <p:spPr bwMode="gray">
          <a:xfrm rot="20519719">
            <a:off x="23668" y="4523281"/>
            <a:ext cx="3280470" cy="41826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tint val="5882"/>
                  <a:invGamma/>
                </a:schemeClr>
              </a:gs>
            </a:gsLst>
            <a:lin ang="0" scaled="1"/>
          </a:gradFill>
          <a:ln w="38100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ru-RU" sz="16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ru-RU" sz="1600" b="1" i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Брютова</a:t>
            </a:r>
            <a:r>
              <a:rPr lang="ru-RU" sz="1600" b="1" i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Елена Егоровна</a:t>
            </a:r>
            <a:endParaRPr lang="ru-RU" sz="1600" b="1" i="1" dirty="0">
              <a:effectLst/>
            </a:endParaRPr>
          </a:p>
        </p:txBody>
      </p:sp>
      <p:sp>
        <p:nvSpPr>
          <p:cNvPr id="31" name="AutoShape 19"/>
          <p:cNvSpPr>
            <a:spLocks noChangeArrowheads="1"/>
          </p:cNvSpPr>
          <p:nvPr/>
        </p:nvSpPr>
        <p:spPr bwMode="gray">
          <a:xfrm rot="20519719">
            <a:off x="37537" y="5131893"/>
            <a:ext cx="3452097" cy="405253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tint val="5882"/>
                  <a:invGamma/>
                </a:schemeClr>
              </a:gs>
            </a:gsLst>
            <a:lin ang="0" scaled="1"/>
          </a:gradFill>
          <a:ln w="38100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ru-RU" sz="1600" b="1" i="1" dirty="0" smtClean="0">
                <a:effectLst/>
              </a:rPr>
              <a:t>Агейкина Светлана Викторовна</a:t>
            </a:r>
            <a:endParaRPr lang="ru-RU" sz="1600" b="1" i="1" dirty="0">
              <a:effectLst/>
            </a:endParaRPr>
          </a:p>
        </p:txBody>
      </p:sp>
      <p:sp>
        <p:nvSpPr>
          <p:cNvPr id="32" name="AutoShape 19"/>
          <p:cNvSpPr>
            <a:spLocks noChangeArrowheads="1"/>
          </p:cNvSpPr>
          <p:nvPr/>
        </p:nvSpPr>
        <p:spPr bwMode="gray">
          <a:xfrm rot="1185165">
            <a:off x="5734989" y="1764075"/>
            <a:ext cx="3417543" cy="433691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tint val="5882"/>
                  <a:invGamma/>
                </a:schemeClr>
              </a:gs>
            </a:gsLst>
            <a:lin ang="0" scaled="1"/>
          </a:gradFill>
          <a:ln w="38100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ru-RU" sz="1600" b="1" i="1" dirty="0" err="1" smtClean="0">
                <a:effectLst/>
              </a:rPr>
              <a:t>Вагапова</a:t>
            </a:r>
            <a:r>
              <a:rPr lang="ru-RU" sz="1600" b="1" i="1" dirty="0" smtClean="0">
                <a:effectLst/>
              </a:rPr>
              <a:t> Татьяна Николаевна</a:t>
            </a:r>
            <a:endParaRPr lang="ru-RU" sz="1600" b="1" i="1" dirty="0">
              <a:effectLst/>
            </a:endParaRPr>
          </a:p>
        </p:txBody>
      </p:sp>
      <p:sp>
        <p:nvSpPr>
          <p:cNvPr id="33" name="AutoShape 19"/>
          <p:cNvSpPr>
            <a:spLocks noChangeArrowheads="1"/>
          </p:cNvSpPr>
          <p:nvPr/>
        </p:nvSpPr>
        <p:spPr bwMode="gray">
          <a:xfrm rot="1183961">
            <a:off x="4484701" y="1922969"/>
            <a:ext cx="3804756" cy="437166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tint val="5882"/>
                  <a:invGamma/>
                </a:schemeClr>
              </a:gs>
            </a:gsLst>
            <a:lin ang="0" scaled="1"/>
          </a:gradFill>
          <a:ln w="38100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ru-RU" sz="16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Жигулина</a:t>
            </a:r>
            <a:r>
              <a:rPr lang="ru-RU" sz="16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Анастасия Анатольевна</a:t>
            </a:r>
            <a:endParaRPr lang="ru-RU" sz="1600" b="1" i="1" dirty="0">
              <a:effectLst/>
            </a:endParaRPr>
          </a:p>
        </p:txBody>
      </p:sp>
      <p:sp>
        <p:nvSpPr>
          <p:cNvPr id="34" name="AutoShape 19"/>
          <p:cNvSpPr>
            <a:spLocks noChangeArrowheads="1"/>
          </p:cNvSpPr>
          <p:nvPr/>
        </p:nvSpPr>
        <p:spPr bwMode="gray">
          <a:xfrm rot="1199083">
            <a:off x="4836080" y="2779132"/>
            <a:ext cx="3867700" cy="42094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tint val="5882"/>
                  <a:invGamma/>
                </a:schemeClr>
              </a:gs>
            </a:gsLst>
            <a:lin ang="0" scaled="1"/>
          </a:gradFill>
          <a:ln w="38100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ru-RU" sz="16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Киселева Екатерина Владимировна</a:t>
            </a:r>
            <a:endParaRPr lang="ru-RU" sz="1600" b="1" i="1" dirty="0">
              <a:effectLst/>
            </a:endParaRPr>
          </a:p>
        </p:txBody>
      </p:sp>
      <p:sp>
        <p:nvSpPr>
          <p:cNvPr id="35" name="AutoShape 19"/>
          <p:cNvSpPr>
            <a:spLocks noChangeArrowheads="1"/>
          </p:cNvSpPr>
          <p:nvPr/>
        </p:nvSpPr>
        <p:spPr bwMode="gray">
          <a:xfrm rot="1240124">
            <a:off x="6136981" y="3736612"/>
            <a:ext cx="3017688" cy="383702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tint val="5882"/>
                  <a:invGamma/>
                </a:schemeClr>
              </a:gs>
            </a:gsLst>
            <a:lin ang="0" scaled="1"/>
          </a:gradFill>
          <a:ln w="38100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ru-RU" sz="16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Куценко Лариса Петровна</a:t>
            </a:r>
            <a:endParaRPr lang="ru-RU" sz="1600" b="1" i="1" dirty="0">
              <a:effectLst/>
            </a:endParaRPr>
          </a:p>
        </p:txBody>
      </p:sp>
      <p:sp>
        <p:nvSpPr>
          <p:cNvPr id="36" name="AutoShape 19"/>
          <p:cNvSpPr>
            <a:spLocks noChangeArrowheads="1"/>
          </p:cNvSpPr>
          <p:nvPr/>
        </p:nvSpPr>
        <p:spPr bwMode="gray">
          <a:xfrm rot="1248895">
            <a:off x="5660222" y="4287820"/>
            <a:ext cx="3528748" cy="4479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tint val="5882"/>
                  <a:invGamma/>
                </a:schemeClr>
              </a:gs>
            </a:gsLst>
            <a:lin ang="0" scaled="1"/>
          </a:gradFill>
          <a:ln w="38100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ru-RU" sz="16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Терпугова</a:t>
            </a:r>
            <a:r>
              <a:rPr lang="ru-RU" sz="16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Надежда Владимировна</a:t>
            </a:r>
            <a:endParaRPr lang="ru-RU" sz="1600" b="1" i="1" dirty="0">
              <a:effectLst/>
            </a:endParaRPr>
          </a:p>
        </p:txBody>
      </p:sp>
      <p:sp>
        <p:nvSpPr>
          <p:cNvPr id="37" name="AutoShape 19"/>
          <p:cNvSpPr>
            <a:spLocks noChangeArrowheads="1"/>
          </p:cNvSpPr>
          <p:nvPr/>
        </p:nvSpPr>
        <p:spPr bwMode="gray">
          <a:xfrm rot="1275612">
            <a:off x="5827847" y="5015595"/>
            <a:ext cx="3420457" cy="44894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tint val="5882"/>
                  <a:invGamma/>
                </a:schemeClr>
              </a:gs>
            </a:gsLst>
            <a:lin ang="0" scaled="1"/>
          </a:gradFill>
          <a:ln w="38100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ru-RU" sz="16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Фоменко Елена Юрьевна</a:t>
            </a:r>
            <a:r>
              <a:rPr lang="ru-RU" sz="1600" b="1" i="1" dirty="0" smtClean="0">
                <a:effectLst/>
              </a:rPr>
              <a:t>.</a:t>
            </a:r>
            <a:endParaRPr lang="en-US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30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7" grpId="0"/>
      <p:bldP spid="410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154" name="Picture 2" descr="smile7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21600000"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77155" name="Rectangle 3"/>
          <p:cNvSpPr>
            <a:spLocks noChangeArrowheads="1"/>
          </p:cNvSpPr>
          <p:nvPr/>
        </p:nvSpPr>
        <p:spPr bwMode="auto">
          <a:xfrm>
            <a:off x="611188" y="-73025"/>
            <a:ext cx="7056437" cy="189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tabLst>
                <a:tab pos="457200" algn="l"/>
              </a:tabLst>
            </a:pPr>
            <a:endParaRPr lang="ru-RU" b="1" u="sng">
              <a:effectLst/>
            </a:endParaRPr>
          </a:p>
          <a:p>
            <a:pPr algn="l">
              <a:tabLst>
                <a:tab pos="457200" algn="l"/>
              </a:tabLst>
            </a:pPr>
            <a:endParaRPr lang="ru-RU" b="1">
              <a:effectLst/>
            </a:endParaRPr>
          </a:p>
          <a:p>
            <a:pPr algn="l">
              <a:tabLst>
                <a:tab pos="457200" algn="l"/>
              </a:tabLst>
            </a:pPr>
            <a:endParaRPr lang="ru-RU" b="1">
              <a:effectLst/>
            </a:endParaRPr>
          </a:p>
          <a:p>
            <a:pPr algn="l">
              <a:buFontTx/>
              <a:buChar char="•"/>
              <a:tabLst>
                <a:tab pos="457200" algn="l"/>
              </a:tabLst>
            </a:pPr>
            <a:r>
              <a:rPr lang="ru-RU" sz="1600" b="1">
                <a:effectLst/>
              </a:rPr>
              <a:t>Любовь и уважение к личности ребенка;</a:t>
            </a:r>
          </a:p>
          <a:p>
            <a:pPr algn="l">
              <a:buFontTx/>
              <a:buChar char="•"/>
              <a:tabLst>
                <a:tab pos="457200" algn="l"/>
              </a:tabLst>
            </a:pPr>
            <a:r>
              <a:rPr lang="ru-RU" sz="1600" b="1">
                <a:effectLst/>
              </a:rPr>
              <a:t>Широта души и острота ума;</a:t>
            </a:r>
          </a:p>
          <a:p>
            <a:pPr algn="l">
              <a:buFontTx/>
              <a:buChar char="•"/>
              <a:tabLst>
                <a:tab pos="457200" algn="l"/>
              </a:tabLst>
            </a:pPr>
            <a:r>
              <a:rPr lang="ru-RU" sz="1600" b="1">
                <a:effectLst/>
              </a:rPr>
              <a:t>Качество обучения и воспитания;</a:t>
            </a:r>
          </a:p>
          <a:p>
            <a:pPr algn="l">
              <a:buFontTx/>
              <a:buChar char="•"/>
              <a:tabLst>
                <a:tab pos="457200" algn="l"/>
              </a:tabLst>
            </a:pPr>
            <a:r>
              <a:rPr lang="ru-RU" sz="1600" b="1">
                <a:effectLst/>
              </a:rPr>
              <a:t>Оригинальность идей и мыслей.</a:t>
            </a:r>
          </a:p>
        </p:txBody>
      </p:sp>
      <p:sp>
        <p:nvSpPr>
          <p:cNvPr id="177156" name="Rectangle 4"/>
          <p:cNvSpPr>
            <a:spLocks noChangeArrowheads="1"/>
          </p:cNvSpPr>
          <p:nvPr/>
        </p:nvSpPr>
        <p:spPr bwMode="auto">
          <a:xfrm>
            <a:off x="539750" y="2276475"/>
            <a:ext cx="8208963" cy="357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tabLst>
                <a:tab pos="457200" algn="l"/>
              </a:tabLst>
            </a:pPr>
            <a:endParaRPr lang="ru-RU" b="1" u="sng">
              <a:effectLst/>
            </a:endParaRPr>
          </a:p>
          <a:p>
            <a:pPr algn="ctr">
              <a:tabLst>
                <a:tab pos="457200" algn="l"/>
              </a:tabLst>
            </a:pPr>
            <a:endParaRPr lang="ru-RU" b="1">
              <a:effectLst/>
            </a:endParaRPr>
          </a:p>
          <a:p>
            <a:pPr algn="l">
              <a:buFontTx/>
              <a:buChar char="•"/>
              <a:tabLst>
                <a:tab pos="457200" algn="l"/>
              </a:tabLst>
            </a:pPr>
            <a:r>
              <a:rPr lang="ru-RU" sz="1600" b="1">
                <a:effectLst/>
              </a:rPr>
              <a:t>Учись видеть и уважать в другом человеке личность.</a:t>
            </a:r>
          </a:p>
          <a:p>
            <a:pPr algn="l">
              <a:buFontTx/>
              <a:buChar char="•"/>
              <a:tabLst>
                <a:tab pos="457200" algn="l"/>
              </a:tabLst>
            </a:pPr>
            <a:r>
              <a:rPr lang="ru-RU" sz="1600" b="1">
                <a:effectLst/>
              </a:rPr>
              <a:t>Учись видеть в себе недостатки и прощать их другим.</a:t>
            </a:r>
          </a:p>
          <a:p>
            <a:pPr algn="l">
              <a:buFontTx/>
              <a:buChar char="•"/>
              <a:tabLst>
                <a:tab pos="457200" algn="l"/>
              </a:tabLst>
            </a:pPr>
            <a:r>
              <a:rPr lang="ru-RU" sz="1600" b="1">
                <a:effectLst/>
              </a:rPr>
              <a:t>Будь честен в помыслах, не навреди словом.</a:t>
            </a:r>
          </a:p>
          <a:p>
            <a:pPr algn="l">
              <a:buFontTx/>
              <a:buChar char="•"/>
              <a:tabLst>
                <a:tab pos="457200" algn="l"/>
              </a:tabLst>
            </a:pPr>
            <a:r>
              <a:rPr lang="ru-RU" sz="1600" b="1">
                <a:effectLst/>
              </a:rPr>
              <a:t>Щедро делись своим педагогическим мастерством, ибо «не оскудеет рука дающего».</a:t>
            </a:r>
          </a:p>
          <a:p>
            <a:pPr algn="l">
              <a:buFontTx/>
              <a:buChar char="•"/>
              <a:tabLst>
                <a:tab pos="457200" algn="l"/>
              </a:tabLst>
            </a:pPr>
            <a:r>
              <a:rPr lang="ru-RU" sz="1600" b="1">
                <a:effectLst/>
              </a:rPr>
              <a:t>Учись радоваться успехам своих коллег.</a:t>
            </a:r>
          </a:p>
          <a:p>
            <a:pPr algn="l">
              <a:buFontTx/>
              <a:buChar char="•"/>
              <a:tabLst>
                <a:tab pos="457200" algn="l"/>
              </a:tabLst>
            </a:pPr>
            <a:r>
              <a:rPr lang="ru-RU" sz="1600" b="1">
                <a:effectLst/>
              </a:rPr>
              <a:t>Не позволяй себе плохого настроения.</a:t>
            </a:r>
          </a:p>
          <a:p>
            <a:pPr algn="l">
              <a:buFontTx/>
              <a:buChar char="•"/>
              <a:tabLst>
                <a:tab pos="457200" algn="l"/>
              </a:tabLst>
            </a:pPr>
            <a:r>
              <a:rPr lang="ru-RU" sz="1600" b="1">
                <a:effectLst/>
              </a:rPr>
              <a:t>Помни, что твой внешний вид соответствует твоему внутреннему содержанию.</a:t>
            </a:r>
          </a:p>
          <a:p>
            <a:pPr algn="l">
              <a:buFontTx/>
              <a:buChar char="•"/>
              <a:tabLst>
                <a:tab pos="457200" algn="l"/>
              </a:tabLst>
            </a:pPr>
            <a:r>
              <a:rPr lang="ru-RU" sz="1600" b="1">
                <a:effectLst/>
              </a:rPr>
              <a:t>Полнее используй свои силы и возможности в работе.</a:t>
            </a:r>
          </a:p>
          <a:p>
            <a:pPr algn="l">
              <a:buFontTx/>
              <a:buChar char="•"/>
              <a:tabLst>
                <a:tab pos="457200" algn="l"/>
              </a:tabLst>
            </a:pPr>
            <a:r>
              <a:rPr lang="ru-RU" sz="1600" b="1">
                <a:effectLst/>
              </a:rPr>
              <a:t>Совершенствуйся.</a:t>
            </a:r>
          </a:p>
          <a:p>
            <a:pPr algn="l">
              <a:buFontTx/>
              <a:buChar char="•"/>
              <a:tabLst>
                <a:tab pos="457200" algn="l"/>
              </a:tabLst>
            </a:pPr>
            <a:r>
              <a:rPr lang="ru-RU" sz="1600" b="1">
                <a:effectLst/>
              </a:rPr>
              <a:t>Добросовестно выполняй свои профессиональные обязанности.</a:t>
            </a:r>
          </a:p>
        </p:txBody>
      </p:sp>
      <p:sp>
        <p:nvSpPr>
          <p:cNvPr id="177157" name="Rectangle 5"/>
          <p:cNvSpPr>
            <a:spLocks noChangeArrowheads="1"/>
          </p:cNvSpPr>
          <p:nvPr/>
        </p:nvSpPr>
        <p:spPr bwMode="auto">
          <a:xfrm>
            <a:off x="385763" y="5646738"/>
            <a:ext cx="8507412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/>
            <a:endParaRPr lang="ru-RU" sz="800">
              <a:solidFill>
                <a:srgbClr val="0000FF"/>
              </a:solidFill>
              <a:effectLst/>
            </a:endParaRPr>
          </a:p>
          <a:p>
            <a:pPr algn="l"/>
            <a:r>
              <a:rPr lang="ru-RU" sz="800">
                <a:solidFill>
                  <a:srgbClr val="0000FF"/>
                </a:solidFill>
                <a:effectLst/>
              </a:rPr>
              <a:t> </a:t>
            </a:r>
            <a:r>
              <a:rPr lang="ru-RU" b="1">
                <a:solidFill>
                  <a:srgbClr val="0000FF"/>
                </a:solidFill>
                <a:effectLst/>
              </a:rPr>
              <a:t>Наше ДОУ – детский сад не только для всех, но и для каждого ребенка, где ему помогут реализовать индивидуальные качества и способности, где его всегда любят и ждут.</a:t>
            </a:r>
          </a:p>
        </p:txBody>
      </p:sp>
      <p:sp>
        <p:nvSpPr>
          <p:cNvPr id="177158" name="WordArt 6"/>
          <p:cNvSpPr>
            <a:spLocks noChangeArrowheads="1" noChangeShapeType="1" noTextEdit="1"/>
          </p:cNvSpPr>
          <p:nvPr/>
        </p:nvSpPr>
        <p:spPr bwMode="auto">
          <a:xfrm>
            <a:off x="1476375" y="0"/>
            <a:ext cx="6408738" cy="8636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ru-RU" sz="2400" kern="10" dirty="0">
                <a:ln w="9525">
                  <a:solidFill>
                    <a:srgbClr val="FF66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latin typeface="Impact"/>
              </a:rPr>
              <a:t>Наше педагогическое кредо:</a:t>
            </a:r>
          </a:p>
        </p:txBody>
      </p:sp>
      <p:sp>
        <p:nvSpPr>
          <p:cNvPr id="177159" name="WordArt 7"/>
          <p:cNvSpPr>
            <a:spLocks noChangeArrowheads="1" noChangeShapeType="1" noTextEdit="1"/>
          </p:cNvSpPr>
          <p:nvPr/>
        </p:nvSpPr>
        <p:spPr bwMode="auto">
          <a:xfrm>
            <a:off x="971550" y="1844675"/>
            <a:ext cx="7435850" cy="995363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ru-RU" sz="2000" kern="10" dirty="0">
                <a:ln w="9525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FF"/>
                </a:solidFill>
                <a:effectLst/>
                <a:latin typeface="Impact"/>
              </a:rPr>
              <a:t>Кодекс чести воспитателей ДОУ</a:t>
            </a:r>
          </a:p>
        </p:txBody>
      </p:sp>
      <p:pic>
        <p:nvPicPr>
          <p:cNvPr id="177160" name="Picture 8" descr="j023298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99325" y="3860800"/>
            <a:ext cx="1844675" cy="1831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77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77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77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77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3000"/>
                                        <p:tgtEl>
                                          <p:spTgt spid="177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177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177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155" grpId="0"/>
      <p:bldP spid="177156" grpId="0"/>
      <p:bldP spid="17715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202" name="Picture 2" descr="smile7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21600000">
            <a:off x="0" y="0"/>
            <a:ext cx="9144000" cy="6858000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179203" name="WordArt 3"/>
          <p:cNvSpPr>
            <a:spLocks noChangeArrowheads="1" noChangeShapeType="1" noTextEdit="1"/>
          </p:cNvSpPr>
          <p:nvPr/>
        </p:nvSpPr>
        <p:spPr bwMode="auto">
          <a:xfrm>
            <a:off x="323850" y="260350"/>
            <a:ext cx="8532813" cy="1524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339966"/>
                </a:solidFill>
                <a:effectLst/>
                <a:latin typeface="Impact"/>
              </a:rPr>
              <a:t>Направления детятельности  нашего ДОУ:</a:t>
            </a:r>
          </a:p>
        </p:txBody>
      </p:sp>
      <p:grpSp>
        <p:nvGrpSpPr>
          <p:cNvPr id="179204" name="Group 4"/>
          <p:cNvGrpSpPr>
            <a:grpSpLocks/>
          </p:cNvGrpSpPr>
          <p:nvPr/>
        </p:nvGrpSpPr>
        <p:grpSpPr bwMode="auto">
          <a:xfrm>
            <a:off x="395288" y="1916113"/>
            <a:ext cx="1873250" cy="4035425"/>
            <a:chOff x="720" y="1296"/>
            <a:chExt cx="1367" cy="2542"/>
          </a:xfrm>
        </p:grpSpPr>
        <p:sp>
          <p:nvSpPr>
            <p:cNvPr id="179205" name="AutoShape 5"/>
            <p:cNvSpPr>
              <a:spLocks noChangeArrowheads="1"/>
            </p:cNvSpPr>
            <p:nvPr/>
          </p:nvSpPr>
          <p:spPr bwMode="gray">
            <a:xfrm>
              <a:off x="720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4E91D4"/>
                </a:gs>
                <a:gs pos="100000">
                  <a:srgbClr val="3477A4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9206" name="AutoShape 6"/>
            <p:cNvSpPr>
              <a:spLocks noChangeArrowheads="1"/>
            </p:cNvSpPr>
            <p:nvPr/>
          </p:nvSpPr>
          <p:spPr bwMode="gray">
            <a:xfrm>
              <a:off x="741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3CA1E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9207" name="AutoShape 7"/>
            <p:cNvSpPr>
              <a:spLocks noChangeArrowheads="1"/>
            </p:cNvSpPr>
            <p:nvPr/>
          </p:nvSpPr>
          <p:spPr bwMode="gray">
            <a:xfrm>
              <a:off x="752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CA1E6">
                    <a:alpha val="0"/>
                  </a:srgbClr>
                </a:gs>
                <a:gs pos="100000">
                  <a:srgbClr val="3CA1E6">
                    <a:gamma/>
                    <a:tint val="51373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9208" name="AutoShape 8"/>
            <p:cNvSpPr>
              <a:spLocks noChangeArrowheads="1"/>
            </p:cNvSpPr>
            <p:nvPr/>
          </p:nvSpPr>
          <p:spPr bwMode="gray">
            <a:xfrm>
              <a:off x="752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CA1E6">
                    <a:gamma/>
                    <a:tint val="33333"/>
                    <a:invGamma/>
                  </a:srgbClr>
                </a:gs>
                <a:gs pos="100000">
                  <a:srgbClr val="3CA1E6"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9209" name="AutoShape 9"/>
            <p:cNvSpPr>
              <a:spLocks noChangeArrowheads="1"/>
            </p:cNvSpPr>
            <p:nvPr/>
          </p:nvSpPr>
          <p:spPr bwMode="gray">
            <a:xfrm>
              <a:off x="724" y="3290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729EB4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9210" name="AutoShape 10"/>
            <p:cNvSpPr>
              <a:spLocks noChangeArrowheads="1"/>
            </p:cNvSpPr>
            <p:nvPr/>
          </p:nvSpPr>
          <p:spPr bwMode="gray">
            <a:xfrm>
              <a:off x="752" y="3305"/>
              <a:ext cx="1304" cy="48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DAFD4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79211" name="Group 11"/>
            <p:cNvGrpSpPr>
              <a:grpSpLocks/>
            </p:cNvGrpSpPr>
            <p:nvPr/>
          </p:nvGrpSpPr>
          <p:grpSpPr bwMode="auto">
            <a:xfrm>
              <a:off x="1189" y="1296"/>
              <a:ext cx="405" cy="405"/>
              <a:chOff x="1289" y="582"/>
              <a:chExt cx="668" cy="668"/>
            </a:xfrm>
          </p:grpSpPr>
          <p:sp>
            <p:nvSpPr>
              <p:cNvPr id="179212" name="Oval 12"/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668"/>
              </a:xfrm>
              <a:prstGeom prst="ellipse">
                <a:avLst/>
              </a:prstGeom>
              <a:solidFill>
                <a:srgbClr val="333333"/>
              </a:soli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179213" name="Oval 13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179214" name="Oval 14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179215" name="Oval 15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179216" name="Oval 16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179217" name="Text Box 17"/>
            <p:cNvSpPr txBox="1">
              <a:spLocks noChangeArrowheads="1"/>
            </p:cNvSpPr>
            <p:nvPr/>
          </p:nvSpPr>
          <p:spPr bwMode="gray">
            <a:xfrm>
              <a:off x="1341" y="1400"/>
              <a:ext cx="89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endParaRPr lang="en-US">
                <a:solidFill>
                  <a:srgbClr val="800080"/>
                </a:solidFill>
                <a:effectLst/>
              </a:endParaRPr>
            </a:p>
          </p:txBody>
        </p:sp>
        <p:sp>
          <p:nvSpPr>
            <p:cNvPr id="179218" name="Text Box 18"/>
            <p:cNvSpPr txBox="1">
              <a:spLocks noChangeArrowheads="1"/>
            </p:cNvSpPr>
            <p:nvPr/>
          </p:nvSpPr>
          <p:spPr bwMode="gray">
            <a:xfrm>
              <a:off x="768" y="1776"/>
              <a:ext cx="1296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/>
              <a:r>
                <a:rPr lang="ru-RU" b="1">
                  <a:solidFill>
                    <a:srgbClr val="800080"/>
                  </a:solidFill>
                  <a:effectLst/>
                </a:rPr>
                <a:t> </a:t>
              </a:r>
              <a:endParaRPr lang="en-US" b="1">
                <a:solidFill>
                  <a:srgbClr val="800080"/>
                </a:solidFill>
                <a:effectLst/>
              </a:endParaRPr>
            </a:p>
          </p:txBody>
        </p:sp>
      </p:grpSp>
      <p:grpSp>
        <p:nvGrpSpPr>
          <p:cNvPr id="179219" name="Group 19"/>
          <p:cNvGrpSpPr>
            <a:grpSpLocks/>
          </p:cNvGrpSpPr>
          <p:nvPr/>
        </p:nvGrpSpPr>
        <p:grpSpPr bwMode="auto">
          <a:xfrm>
            <a:off x="2484438" y="1916113"/>
            <a:ext cx="2016125" cy="4035425"/>
            <a:chOff x="720" y="1296"/>
            <a:chExt cx="1367" cy="2542"/>
          </a:xfrm>
        </p:grpSpPr>
        <p:sp>
          <p:nvSpPr>
            <p:cNvPr id="179220" name="AutoShape 20"/>
            <p:cNvSpPr>
              <a:spLocks noChangeArrowheads="1"/>
            </p:cNvSpPr>
            <p:nvPr/>
          </p:nvSpPr>
          <p:spPr bwMode="gray">
            <a:xfrm>
              <a:off x="720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4E91D4"/>
                </a:gs>
                <a:gs pos="100000">
                  <a:srgbClr val="3477A4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9221" name="AutoShape 21"/>
            <p:cNvSpPr>
              <a:spLocks noChangeArrowheads="1"/>
            </p:cNvSpPr>
            <p:nvPr/>
          </p:nvSpPr>
          <p:spPr bwMode="gray">
            <a:xfrm>
              <a:off x="741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3CA1E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9222" name="AutoShape 22"/>
            <p:cNvSpPr>
              <a:spLocks noChangeArrowheads="1"/>
            </p:cNvSpPr>
            <p:nvPr/>
          </p:nvSpPr>
          <p:spPr bwMode="gray">
            <a:xfrm>
              <a:off x="752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CA1E6">
                    <a:alpha val="0"/>
                  </a:srgbClr>
                </a:gs>
                <a:gs pos="100000">
                  <a:srgbClr val="3CA1E6">
                    <a:gamma/>
                    <a:tint val="51373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9223" name="AutoShape 23"/>
            <p:cNvSpPr>
              <a:spLocks noChangeArrowheads="1"/>
            </p:cNvSpPr>
            <p:nvPr/>
          </p:nvSpPr>
          <p:spPr bwMode="gray">
            <a:xfrm>
              <a:off x="752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CA1E6">
                    <a:gamma/>
                    <a:tint val="33333"/>
                    <a:invGamma/>
                  </a:srgbClr>
                </a:gs>
                <a:gs pos="100000">
                  <a:srgbClr val="3CA1E6"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9224" name="AutoShape 24"/>
            <p:cNvSpPr>
              <a:spLocks noChangeArrowheads="1"/>
            </p:cNvSpPr>
            <p:nvPr/>
          </p:nvSpPr>
          <p:spPr bwMode="gray">
            <a:xfrm>
              <a:off x="724" y="3290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729EB4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9225" name="AutoShape 25"/>
            <p:cNvSpPr>
              <a:spLocks noChangeArrowheads="1"/>
            </p:cNvSpPr>
            <p:nvPr/>
          </p:nvSpPr>
          <p:spPr bwMode="gray">
            <a:xfrm>
              <a:off x="752" y="3305"/>
              <a:ext cx="1304" cy="48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DAFD4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79226" name="Group 26"/>
            <p:cNvGrpSpPr>
              <a:grpSpLocks/>
            </p:cNvGrpSpPr>
            <p:nvPr/>
          </p:nvGrpSpPr>
          <p:grpSpPr bwMode="auto">
            <a:xfrm>
              <a:off x="1189" y="1296"/>
              <a:ext cx="405" cy="405"/>
              <a:chOff x="1289" y="582"/>
              <a:chExt cx="668" cy="668"/>
            </a:xfrm>
          </p:grpSpPr>
          <p:sp>
            <p:nvSpPr>
              <p:cNvPr id="179227" name="Oval 27"/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668"/>
              </a:xfrm>
              <a:prstGeom prst="ellipse">
                <a:avLst/>
              </a:prstGeom>
              <a:solidFill>
                <a:srgbClr val="333333"/>
              </a:soli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179228" name="Oval 28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179229" name="Oval 29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179230" name="Oval 30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179231" name="Oval 31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179232" name="Text Box 32"/>
            <p:cNvSpPr txBox="1">
              <a:spLocks noChangeArrowheads="1"/>
            </p:cNvSpPr>
            <p:nvPr/>
          </p:nvSpPr>
          <p:spPr bwMode="gray">
            <a:xfrm>
              <a:off x="1341" y="1400"/>
              <a:ext cx="89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endParaRPr lang="en-US">
                <a:effectLst/>
              </a:endParaRPr>
            </a:p>
          </p:txBody>
        </p:sp>
        <p:sp>
          <p:nvSpPr>
            <p:cNvPr id="179233" name="Text Box 33"/>
            <p:cNvSpPr txBox="1">
              <a:spLocks noChangeArrowheads="1"/>
            </p:cNvSpPr>
            <p:nvPr/>
          </p:nvSpPr>
          <p:spPr bwMode="gray">
            <a:xfrm>
              <a:off x="768" y="1776"/>
              <a:ext cx="1296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/>
              <a:r>
                <a:rPr lang="ru-RU" b="1">
                  <a:effectLst/>
                </a:rPr>
                <a:t> </a:t>
              </a:r>
              <a:endParaRPr lang="en-US" b="1">
                <a:effectLst/>
              </a:endParaRPr>
            </a:p>
          </p:txBody>
        </p:sp>
      </p:grpSp>
      <p:grpSp>
        <p:nvGrpSpPr>
          <p:cNvPr id="179234" name="Group 34"/>
          <p:cNvGrpSpPr>
            <a:grpSpLocks/>
          </p:cNvGrpSpPr>
          <p:nvPr/>
        </p:nvGrpSpPr>
        <p:grpSpPr bwMode="auto">
          <a:xfrm>
            <a:off x="4716463" y="1916113"/>
            <a:ext cx="1873250" cy="4035425"/>
            <a:chOff x="720" y="1296"/>
            <a:chExt cx="1367" cy="2542"/>
          </a:xfrm>
        </p:grpSpPr>
        <p:sp>
          <p:nvSpPr>
            <p:cNvPr id="179235" name="AutoShape 35"/>
            <p:cNvSpPr>
              <a:spLocks noChangeArrowheads="1"/>
            </p:cNvSpPr>
            <p:nvPr/>
          </p:nvSpPr>
          <p:spPr bwMode="gray">
            <a:xfrm>
              <a:off x="720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4E91D4"/>
                </a:gs>
                <a:gs pos="100000">
                  <a:srgbClr val="3477A4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9236" name="AutoShape 36"/>
            <p:cNvSpPr>
              <a:spLocks noChangeArrowheads="1"/>
            </p:cNvSpPr>
            <p:nvPr/>
          </p:nvSpPr>
          <p:spPr bwMode="gray">
            <a:xfrm>
              <a:off x="741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3CA1E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9237" name="AutoShape 37"/>
            <p:cNvSpPr>
              <a:spLocks noChangeArrowheads="1"/>
            </p:cNvSpPr>
            <p:nvPr/>
          </p:nvSpPr>
          <p:spPr bwMode="gray">
            <a:xfrm>
              <a:off x="752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CA1E6">
                    <a:alpha val="0"/>
                  </a:srgbClr>
                </a:gs>
                <a:gs pos="100000">
                  <a:srgbClr val="3CA1E6">
                    <a:gamma/>
                    <a:tint val="51373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9238" name="AutoShape 38"/>
            <p:cNvSpPr>
              <a:spLocks noChangeArrowheads="1"/>
            </p:cNvSpPr>
            <p:nvPr/>
          </p:nvSpPr>
          <p:spPr bwMode="gray">
            <a:xfrm>
              <a:off x="752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CA1E6">
                    <a:gamma/>
                    <a:tint val="33333"/>
                    <a:invGamma/>
                  </a:srgbClr>
                </a:gs>
                <a:gs pos="100000">
                  <a:srgbClr val="3CA1E6"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9239" name="AutoShape 39"/>
            <p:cNvSpPr>
              <a:spLocks noChangeArrowheads="1"/>
            </p:cNvSpPr>
            <p:nvPr/>
          </p:nvSpPr>
          <p:spPr bwMode="gray">
            <a:xfrm>
              <a:off x="724" y="3290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729EB4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9240" name="AutoShape 40"/>
            <p:cNvSpPr>
              <a:spLocks noChangeArrowheads="1"/>
            </p:cNvSpPr>
            <p:nvPr/>
          </p:nvSpPr>
          <p:spPr bwMode="gray">
            <a:xfrm>
              <a:off x="752" y="3305"/>
              <a:ext cx="1304" cy="48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DAFD4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79241" name="Group 41"/>
            <p:cNvGrpSpPr>
              <a:grpSpLocks/>
            </p:cNvGrpSpPr>
            <p:nvPr/>
          </p:nvGrpSpPr>
          <p:grpSpPr bwMode="auto">
            <a:xfrm>
              <a:off x="1189" y="1296"/>
              <a:ext cx="405" cy="405"/>
              <a:chOff x="1289" y="582"/>
              <a:chExt cx="668" cy="668"/>
            </a:xfrm>
          </p:grpSpPr>
          <p:sp>
            <p:nvSpPr>
              <p:cNvPr id="179242" name="Oval 42"/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668"/>
              </a:xfrm>
              <a:prstGeom prst="ellipse">
                <a:avLst/>
              </a:prstGeom>
              <a:solidFill>
                <a:srgbClr val="333333"/>
              </a:soli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179243" name="Oval 43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179244" name="Oval 44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179245" name="Oval 45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179246" name="Oval 46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179247" name="Text Box 47"/>
            <p:cNvSpPr txBox="1">
              <a:spLocks noChangeArrowheads="1"/>
            </p:cNvSpPr>
            <p:nvPr/>
          </p:nvSpPr>
          <p:spPr bwMode="gray">
            <a:xfrm>
              <a:off x="1341" y="1400"/>
              <a:ext cx="89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endParaRPr lang="en-US">
                <a:effectLst/>
              </a:endParaRPr>
            </a:p>
          </p:txBody>
        </p:sp>
        <p:sp>
          <p:nvSpPr>
            <p:cNvPr id="179248" name="Text Box 48"/>
            <p:cNvSpPr txBox="1">
              <a:spLocks noChangeArrowheads="1"/>
            </p:cNvSpPr>
            <p:nvPr/>
          </p:nvSpPr>
          <p:spPr bwMode="gray">
            <a:xfrm>
              <a:off x="768" y="1776"/>
              <a:ext cx="1296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/>
              <a:r>
                <a:rPr lang="ru-RU" b="1">
                  <a:effectLst/>
                </a:rPr>
                <a:t> </a:t>
              </a:r>
              <a:endParaRPr lang="en-US" b="1">
                <a:effectLst/>
              </a:endParaRPr>
            </a:p>
          </p:txBody>
        </p:sp>
      </p:grpSp>
      <p:grpSp>
        <p:nvGrpSpPr>
          <p:cNvPr id="179249" name="Group 49"/>
          <p:cNvGrpSpPr>
            <a:grpSpLocks/>
          </p:cNvGrpSpPr>
          <p:nvPr/>
        </p:nvGrpSpPr>
        <p:grpSpPr bwMode="auto">
          <a:xfrm>
            <a:off x="6804025" y="1916113"/>
            <a:ext cx="1873250" cy="4035425"/>
            <a:chOff x="720" y="1296"/>
            <a:chExt cx="1367" cy="2542"/>
          </a:xfrm>
        </p:grpSpPr>
        <p:sp>
          <p:nvSpPr>
            <p:cNvPr id="179250" name="AutoShape 50"/>
            <p:cNvSpPr>
              <a:spLocks noChangeArrowheads="1"/>
            </p:cNvSpPr>
            <p:nvPr/>
          </p:nvSpPr>
          <p:spPr bwMode="gray">
            <a:xfrm>
              <a:off x="720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4E91D4"/>
                </a:gs>
                <a:gs pos="100000">
                  <a:srgbClr val="3477A4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9251" name="AutoShape 51"/>
            <p:cNvSpPr>
              <a:spLocks noChangeArrowheads="1"/>
            </p:cNvSpPr>
            <p:nvPr/>
          </p:nvSpPr>
          <p:spPr bwMode="gray">
            <a:xfrm>
              <a:off x="741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3CA1E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9252" name="AutoShape 52"/>
            <p:cNvSpPr>
              <a:spLocks noChangeArrowheads="1"/>
            </p:cNvSpPr>
            <p:nvPr/>
          </p:nvSpPr>
          <p:spPr bwMode="gray">
            <a:xfrm>
              <a:off x="752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CA1E6">
                    <a:alpha val="0"/>
                  </a:srgbClr>
                </a:gs>
                <a:gs pos="100000">
                  <a:srgbClr val="3CA1E6">
                    <a:gamma/>
                    <a:tint val="51373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9253" name="AutoShape 53"/>
            <p:cNvSpPr>
              <a:spLocks noChangeArrowheads="1"/>
            </p:cNvSpPr>
            <p:nvPr/>
          </p:nvSpPr>
          <p:spPr bwMode="gray">
            <a:xfrm>
              <a:off x="752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CA1E6">
                    <a:gamma/>
                    <a:tint val="33333"/>
                    <a:invGamma/>
                  </a:srgbClr>
                </a:gs>
                <a:gs pos="100000">
                  <a:srgbClr val="3CA1E6"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9254" name="AutoShape 54"/>
            <p:cNvSpPr>
              <a:spLocks noChangeArrowheads="1"/>
            </p:cNvSpPr>
            <p:nvPr/>
          </p:nvSpPr>
          <p:spPr bwMode="gray">
            <a:xfrm>
              <a:off x="724" y="3290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729EB4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9255" name="AutoShape 55"/>
            <p:cNvSpPr>
              <a:spLocks noChangeArrowheads="1"/>
            </p:cNvSpPr>
            <p:nvPr/>
          </p:nvSpPr>
          <p:spPr bwMode="gray">
            <a:xfrm>
              <a:off x="752" y="3305"/>
              <a:ext cx="1304" cy="48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DAFD4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79256" name="Group 56"/>
            <p:cNvGrpSpPr>
              <a:grpSpLocks/>
            </p:cNvGrpSpPr>
            <p:nvPr/>
          </p:nvGrpSpPr>
          <p:grpSpPr bwMode="auto">
            <a:xfrm>
              <a:off x="1189" y="1296"/>
              <a:ext cx="405" cy="405"/>
              <a:chOff x="1289" y="582"/>
              <a:chExt cx="668" cy="668"/>
            </a:xfrm>
          </p:grpSpPr>
          <p:sp>
            <p:nvSpPr>
              <p:cNvPr id="179257" name="Oval 57"/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668"/>
              </a:xfrm>
              <a:prstGeom prst="ellipse">
                <a:avLst/>
              </a:prstGeom>
              <a:solidFill>
                <a:srgbClr val="333333"/>
              </a:soli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179258" name="Oval 58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179259" name="Oval 59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179260" name="Oval 60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179261" name="Oval 61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179262" name="Text Box 62"/>
            <p:cNvSpPr txBox="1">
              <a:spLocks noChangeArrowheads="1"/>
            </p:cNvSpPr>
            <p:nvPr/>
          </p:nvSpPr>
          <p:spPr bwMode="gray">
            <a:xfrm>
              <a:off x="1341" y="1400"/>
              <a:ext cx="89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endParaRPr lang="en-US">
                <a:effectLst/>
              </a:endParaRPr>
            </a:p>
          </p:txBody>
        </p:sp>
        <p:sp>
          <p:nvSpPr>
            <p:cNvPr id="179263" name="Text Box 63"/>
            <p:cNvSpPr txBox="1">
              <a:spLocks noChangeArrowheads="1"/>
            </p:cNvSpPr>
            <p:nvPr/>
          </p:nvSpPr>
          <p:spPr bwMode="gray">
            <a:xfrm>
              <a:off x="768" y="1776"/>
              <a:ext cx="1296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/>
              <a:r>
                <a:rPr lang="ru-RU" b="1">
                  <a:effectLst/>
                </a:rPr>
                <a:t> </a:t>
              </a:r>
              <a:endParaRPr lang="en-US" b="1">
                <a:effectLst/>
              </a:endParaRPr>
            </a:p>
          </p:txBody>
        </p:sp>
      </p:grpSp>
      <p:sp>
        <p:nvSpPr>
          <p:cNvPr id="179264" name="Rectangle 64"/>
          <p:cNvSpPr>
            <a:spLocks noChangeArrowheads="1"/>
          </p:cNvSpPr>
          <p:nvPr/>
        </p:nvSpPr>
        <p:spPr bwMode="auto">
          <a:xfrm>
            <a:off x="539750" y="2801938"/>
            <a:ext cx="1547813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endParaRPr lang="ru-RU">
              <a:effectLst/>
            </a:endParaRPr>
          </a:p>
          <a:p>
            <a:pPr algn="ctr"/>
            <a:r>
              <a:rPr lang="ru-RU" b="1">
                <a:solidFill>
                  <a:schemeClr val="bg1"/>
                </a:solidFill>
                <a:effectLst/>
              </a:rPr>
              <a:t>Здоровье</a:t>
            </a:r>
          </a:p>
          <a:p>
            <a:pPr algn="ctr"/>
            <a:r>
              <a:rPr lang="ru-RU" b="1">
                <a:solidFill>
                  <a:schemeClr val="bg1"/>
                </a:solidFill>
                <a:effectLst/>
              </a:rPr>
              <a:t>сбережение</a:t>
            </a:r>
          </a:p>
          <a:p>
            <a:pPr algn="ctr" eaLnBrk="0" hangingPunct="0"/>
            <a:endParaRPr lang="ru-RU">
              <a:solidFill>
                <a:schemeClr val="bg1"/>
              </a:solidFill>
              <a:effectLst/>
            </a:endParaRPr>
          </a:p>
        </p:txBody>
      </p:sp>
      <p:sp>
        <p:nvSpPr>
          <p:cNvPr id="179265" name="Rectangle 65"/>
          <p:cNvSpPr>
            <a:spLocks noChangeArrowheads="1"/>
          </p:cNvSpPr>
          <p:nvPr/>
        </p:nvSpPr>
        <p:spPr bwMode="auto">
          <a:xfrm>
            <a:off x="2411413" y="2508250"/>
            <a:ext cx="2160587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endParaRPr lang="ru-RU">
              <a:effectLst/>
            </a:endParaRPr>
          </a:p>
          <a:p>
            <a:pPr algn="ctr"/>
            <a:endParaRPr lang="ru-RU">
              <a:effectLst/>
            </a:endParaRPr>
          </a:p>
          <a:p>
            <a:pPr algn="ctr"/>
            <a:r>
              <a:rPr lang="ru-RU" b="1">
                <a:solidFill>
                  <a:schemeClr val="bg1"/>
                </a:solidFill>
                <a:effectLst/>
              </a:rPr>
              <a:t>Познавательное </a:t>
            </a:r>
          </a:p>
          <a:p>
            <a:pPr algn="ctr"/>
            <a:r>
              <a:rPr lang="ru-RU" b="1">
                <a:solidFill>
                  <a:schemeClr val="bg1"/>
                </a:solidFill>
                <a:effectLst/>
              </a:rPr>
              <a:t>развитие</a:t>
            </a:r>
          </a:p>
          <a:p>
            <a:pPr algn="ctr" eaLnBrk="0" hangingPunct="0"/>
            <a:endParaRPr lang="ru-RU" b="1">
              <a:solidFill>
                <a:schemeClr val="bg1"/>
              </a:solidFill>
              <a:effectLst/>
            </a:endParaRPr>
          </a:p>
        </p:txBody>
      </p:sp>
      <p:sp>
        <p:nvSpPr>
          <p:cNvPr id="179266" name="Rectangle 66"/>
          <p:cNvSpPr>
            <a:spLocks noChangeArrowheads="1"/>
          </p:cNvSpPr>
          <p:nvPr/>
        </p:nvSpPr>
        <p:spPr bwMode="auto">
          <a:xfrm>
            <a:off x="4500563" y="2779713"/>
            <a:ext cx="2303462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endParaRPr lang="ru-RU">
              <a:effectLst/>
            </a:endParaRPr>
          </a:p>
          <a:p>
            <a:pPr algn="ctr"/>
            <a:r>
              <a:rPr lang="ru-RU" b="1">
                <a:solidFill>
                  <a:schemeClr val="bg1"/>
                </a:solidFill>
                <a:effectLst/>
              </a:rPr>
              <a:t>Художественно-эстетическое</a:t>
            </a:r>
          </a:p>
          <a:p>
            <a:pPr algn="ctr" eaLnBrk="0" hangingPunct="0"/>
            <a:endParaRPr lang="ru-RU" b="1">
              <a:solidFill>
                <a:schemeClr val="bg1"/>
              </a:solidFill>
              <a:effectLst/>
            </a:endParaRPr>
          </a:p>
        </p:txBody>
      </p:sp>
      <p:sp>
        <p:nvSpPr>
          <p:cNvPr id="179267" name="Rectangle 67"/>
          <p:cNvSpPr>
            <a:spLocks noChangeArrowheads="1"/>
          </p:cNvSpPr>
          <p:nvPr/>
        </p:nvSpPr>
        <p:spPr bwMode="auto">
          <a:xfrm>
            <a:off x="7019925" y="2820988"/>
            <a:ext cx="158432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endParaRPr lang="ru-RU" b="1">
              <a:effectLst/>
            </a:endParaRPr>
          </a:p>
          <a:p>
            <a:pPr algn="ctr"/>
            <a:r>
              <a:rPr lang="ru-RU" b="1">
                <a:solidFill>
                  <a:schemeClr val="bg1"/>
                </a:solidFill>
                <a:effectLst/>
              </a:rPr>
              <a:t>Социально-личностное</a:t>
            </a:r>
          </a:p>
          <a:p>
            <a:pPr algn="ctr" eaLnBrk="0" hangingPunct="0"/>
            <a:endParaRPr lang="ru-RU" b="1">
              <a:effectLst/>
            </a:endParaRPr>
          </a:p>
        </p:txBody>
      </p:sp>
      <p:pic>
        <p:nvPicPr>
          <p:cNvPr id="179268" name="Picture 68" descr="3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850" y="3789363"/>
            <a:ext cx="809625" cy="1238250"/>
          </a:xfrm>
          <a:prstGeom prst="rect">
            <a:avLst/>
          </a:prstGeom>
          <a:noFill/>
        </p:spPr>
      </p:pic>
      <p:pic>
        <p:nvPicPr>
          <p:cNvPr id="179271" name="Picture 71" descr="74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850" y="3789363"/>
            <a:ext cx="1368425" cy="1130300"/>
          </a:xfrm>
          <a:prstGeom prst="rect">
            <a:avLst/>
          </a:prstGeom>
          <a:noFill/>
        </p:spPr>
      </p:pic>
      <p:pic>
        <p:nvPicPr>
          <p:cNvPr id="179273" name="Picture 73" descr="81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725" y="3933825"/>
            <a:ext cx="809625" cy="904875"/>
          </a:xfrm>
          <a:prstGeom prst="rect">
            <a:avLst/>
          </a:prstGeom>
          <a:noFill/>
        </p:spPr>
      </p:pic>
      <p:pic>
        <p:nvPicPr>
          <p:cNvPr id="179274" name="Picture 74" descr="51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59113" y="3789363"/>
            <a:ext cx="847725" cy="1085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79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9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792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79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7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7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792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7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79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79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792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79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79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79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792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79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226" name="Picture 2" descr="smile7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21600000"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80227" name="Rectangle 3"/>
          <p:cNvSpPr>
            <a:spLocks noChangeArrowheads="1"/>
          </p:cNvSpPr>
          <p:nvPr/>
        </p:nvSpPr>
        <p:spPr bwMode="auto">
          <a:xfrm>
            <a:off x="395288" y="1340287"/>
            <a:ext cx="8424862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342900" indent="-342900" algn="l">
              <a:tabLst>
                <a:tab pos="269875" algn="l"/>
              </a:tabLst>
            </a:pPr>
            <a:endParaRPr lang="ru-RU" b="1" i="1" dirty="0">
              <a:solidFill>
                <a:srgbClr val="003399"/>
              </a:solidFill>
              <a:effectLst/>
            </a:endParaRPr>
          </a:p>
          <a:p>
            <a:pPr marL="342900" indent="-342900" algn="l">
              <a:buFontTx/>
              <a:buAutoNum type="arabicPeriod"/>
              <a:tabLst>
                <a:tab pos="269875" algn="l"/>
              </a:tabLst>
            </a:pPr>
            <a:r>
              <a:rPr lang="ru-RU" sz="2400" b="1" i="1" dirty="0">
                <a:solidFill>
                  <a:srgbClr val="003399"/>
                </a:solidFill>
                <a:effectLst/>
              </a:rPr>
              <a:t>Организация  </a:t>
            </a:r>
            <a:r>
              <a:rPr lang="ru-RU" sz="2400" b="1" i="1" dirty="0" err="1">
                <a:solidFill>
                  <a:srgbClr val="003399"/>
                </a:solidFill>
                <a:effectLst/>
              </a:rPr>
              <a:t>воспитательно</a:t>
            </a:r>
            <a:r>
              <a:rPr lang="ru-RU" sz="2400" b="1" i="1" dirty="0">
                <a:solidFill>
                  <a:srgbClr val="003399"/>
                </a:solidFill>
                <a:effectLst/>
              </a:rPr>
              <a:t>-образовательного процесса на всех уровнях без   ущерба здоровью детей. </a:t>
            </a:r>
          </a:p>
          <a:p>
            <a:pPr marL="342900" indent="-342900" algn="l">
              <a:tabLst>
                <a:tab pos="269875" algn="l"/>
              </a:tabLst>
            </a:pPr>
            <a:r>
              <a:rPr lang="ru-RU" sz="2400" b="1" i="1" dirty="0" smtClean="0">
                <a:solidFill>
                  <a:srgbClr val="003399"/>
                </a:solidFill>
                <a:effectLst/>
              </a:rPr>
              <a:t>2.  </a:t>
            </a:r>
            <a:r>
              <a:rPr lang="ru-RU" sz="2400" b="1" i="1" dirty="0">
                <a:solidFill>
                  <a:srgbClr val="003399"/>
                </a:solidFill>
                <a:effectLst/>
              </a:rPr>
              <a:t>Оптимизация игровой деятельности </a:t>
            </a:r>
            <a:r>
              <a:rPr lang="ru-RU" sz="2400" b="1" i="1" dirty="0" smtClean="0">
                <a:solidFill>
                  <a:srgbClr val="003399"/>
                </a:solidFill>
                <a:effectLst/>
              </a:rPr>
              <a:t>              воспитанников</a:t>
            </a:r>
            <a:r>
              <a:rPr lang="ru-RU" sz="2400" b="1" i="1" dirty="0">
                <a:solidFill>
                  <a:srgbClr val="003399"/>
                </a:solidFill>
                <a:effectLst/>
              </a:rPr>
              <a:t>. </a:t>
            </a:r>
          </a:p>
          <a:p>
            <a:pPr marL="342900" indent="-342900" algn="l">
              <a:tabLst>
                <a:tab pos="269875" algn="l"/>
              </a:tabLst>
            </a:pPr>
            <a:r>
              <a:rPr lang="ru-RU" sz="2400" b="1" i="1" dirty="0">
                <a:solidFill>
                  <a:srgbClr val="003399"/>
                </a:solidFill>
                <a:effectLst/>
              </a:rPr>
              <a:t>3. </a:t>
            </a:r>
            <a:r>
              <a:rPr lang="ru-RU" sz="2400" b="1" i="1" dirty="0" smtClean="0">
                <a:solidFill>
                  <a:srgbClr val="003399"/>
                </a:solidFill>
                <a:effectLst/>
              </a:rPr>
              <a:t> Разработка </a:t>
            </a:r>
            <a:r>
              <a:rPr lang="ru-RU" sz="2400" b="1" i="1" dirty="0">
                <a:solidFill>
                  <a:srgbClr val="003399"/>
                </a:solidFill>
                <a:effectLst/>
              </a:rPr>
              <a:t>модели организации правового воспитания в детском саду. Повышение уровня правовой культуры всех участников педагогического процесса.</a:t>
            </a:r>
          </a:p>
          <a:p>
            <a:pPr marL="342900" indent="-342900" algn="l">
              <a:tabLst>
                <a:tab pos="269875" algn="l"/>
              </a:tabLst>
            </a:pPr>
            <a:r>
              <a:rPr lang="ru-RU" sz="2400" b="1" i="1" dirty="0" smtClean="0">
                <a:solidFill>
                  <a:srgbClr val="003399"/>
                </a:solidFill>
                <a:effectLst/>
              </a:rPr>
              <a:t>4.Развитие </a:t>
            </a:r>
            <a:r>
              <a:rPr lang="ru-RU" sz="2400" b="1" i="1" dirty="0">
                <a:solidFill>
                  <a:srgbClr val="003399"/>
                </a:solidFill>
                <a:effectLst/>
              </a:rPr>
              <a:t>творческого  воображения, нравственно-эмоциональной отзывчивости     на музыкальных и художественных произведениях. </a:t>
            </a:r>
          </a:p>
        </p:txBody>
      </p:sp>
      <p:sp>
        <p:nvSpPr>
          <p:cNvPr id="180228" name="WordArt 4"/>
          <p:cNvSpPr>
            <a:spLocks noChangeArrowheads="1" noChangeShapeType="1" noTextEdit="1"/>
          </p:cNvSpPr>
          <p:nvPr/>
        </p:nvSpPr>
        <p:spPr bwMode="auto">
          <a:xfrm>
            <a:off x="2051050" y="0"/>
            <a:ext cx="6229350" cy="1524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/>
                <a:latin typeface="Impact"/>
              </a:rPr>
              <a:t>Задачи ДОУ</a:t>
            </a:r>
          </a:p>
        </p:txBody>
      </p:sp>
      <p:pic>
        <p:nvPicPr>
          <p:cNvPr id="180229" name="Picture 7" descr="j023213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0"/>
            <a:ext cx="1616075" cy="165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180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0" tmFilter="0, 0; .2, .5; .8, .5; 1, 0"/>
                                        <p:tgtEl>
                                          <p:spTgt spid="1802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0" autoRev="1" fill="hold"/>
                                        <p:tgtEl>
                                          <p:spTgt spid="1802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2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250" name="Picture 2" descr="smile7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21600000"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81251" name="WordArt 3"/>
          <p:cNvSpPr>
            <a:spLocks noChangeArrowheads="1" noChangeShapeType="1" noTextEdit="1"/>
          </p:cNvSpPr>
          <p:nvPr/>
        </p:nvSpPr>
        <p:spPr bwMode="auto">
          <a:xfrm rot="5400000">
            <a:off x="-1909762" y="3286125"/>
            <a:ext cx="5257800" cy="647700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ru-RU" sz="2800" i="1" kern="1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B2B2B2">
                      <a:alpha val="80000"/>
                    </a:srgbClr>
                  </a:outerShdw>
                </a:effectLst>
                <a:latin typeface="Arial"/>
                <a:cs typeface="Arial"/>
              </a:rPr>
              <a:t>Режим развития</a:t>
            </a:r>
          </a:p>
        </p:txBody>
      </p:sp>
      <p:sp>
        <p:nvSpPr>
          <p:cNvPr id="181252" name="AutoShape 4"/>
          <p:cNvSpPr>
            <a:spLocks noChangeArrowheads="1"/>
          </p:cNvSpPr>
          <p:nvPr/>
        </p:nvSpPr>
        <p:spPr bwMode="ltGray">
          <a:xfrm rot="5400000" flipH="1">
            <a:off x="-3168650" y="1349375"/>
            <a:ext cx="6337300" cy="4305300"/>
          </a:xfrm>
          <a:custGeom>
            <a:avLst/>
            <a:gdLst>
              <a:gd name="G0" fmla="+- 56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6"/>
              <a:gd name="G18" fmla="*/ 56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6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6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5372 w 21600"/>
              <a:gd name="T15" fmla="*/ 10800 h 21600"/>
              <a:gd name="T16" fmla="*/ 10800 w 21600"/>
              <a:gd name="T17" fmla="*/ 10744 h 21600"/>
              <a:gd name="T18" fmla="*/ 16228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0744" y="10800"/>
                </a:moveTo>
                <a:cubicBezTo>
                  <a:pt x="10744" y="10769"/>
                  <a:pt x="10769" y="10744"/>
                  <a:pt x="10800" y="10744"/>
                </a:cubicBezTo>
                <a:cubicBezTo>
                  <a:pt x="10830" y="10743"/>
                  <a:pt x="10855" y="10769"/>
                  <a:pt x="1085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rgbClr val="FF00FF">
              <a:alpha val="36000"/>
            </a:srgbClr>
          </a:solidFill>
          <a:ln w="0" algn="ctr">
            <a:noFill/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pPr algn="ctr"/>
            <a:endParaRPr lang="ru-RU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81253" name="AutoShape 5"/>
          <p:cNvSpPr>
            <a:spLocks noChangeArrowheads="1"/>
          </p:cNvSpPr>
          <p:nvPr/>
        </p:nvSpPr>
        <p:spPr bwMode="ltGray">
          <a:xfrm rot="5400000">
            <a:off x="-3334544" y="985044"/>
            <a:ext cx="6669087" cy="5076826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1">
            <a:gsLst>
              <a:gs pos="0">
                <a:schemeClr val="bg2">
                  <a:gamma/>
                  <a:tint val="45490"/>
                  <a:invGamma/>
                </a:schemeClr>
              </a:gs>
              <a:gs pos="50000">
                <a:schemeClr val="bg2"/>
              </a:gs>
              <a:gs pos="100000">
                <a:schemeClr val="bg2">
                  <a:gamma/>
                  <a:tint val="45490"/>
                  <a:invGamma/>
                </a:scheme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181254" name="Group 6"/>
          <p:cNvGrpSpPr>
            <a:grpSpLocks/>
          </p:cNvGrpSpPr>
          <p:nvPr/>
        </p:nvGrpSpPr>
        <p:grpSpPr bwMode="auto">
          <a:xfrm>
            <a:off x="1476375" y="836613"/>
            <a:ext cx="381000" cy="381000"/>
            <a:chOff x="2078" y="1680"/>
            <a:chExt cx="1615" cy="1615"/>
          </a:xfrm>
        </p:grpSpPr>
        <p:sp>
          <p:nvSpPr>
            <p:cNvPr id="181255" name="Oval 7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1256" name="Oval 8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1257" name="Oval 9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181258" name="Oval 10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FFCC00">
                    <a:gamma/>
                    <a:shade val="0"/>
                    <a:invGamma/>
                  </a:srgbClr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181259" name="Oval 11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181260" name="Oval 12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  <p:sp>
        <p:nvSpPr>
          <p:cNvPr id="181261" name="Text Box 13"/>
          <p:cNvSpPr txBox="1">
            <a:spLocks noChangeArrowheads="1"/>
          </p:cNvSpPr>
          <p:nvPr/>
        </p:nvSpPr>
        <p:spPr bwMode="auto">
          <a:xfrm>
            <a:off x="1887538" y="765175"/>
            <a:ext cx="72564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ru-RU" sz="2000" b="1" dirty="0">
                <a:effectLst/>
              </a:rPr>
              <a:t>Отсутствие стагнации в профессиональной деятельности</a:t>
            </a:r>
          </a:p>
        </p:txBody>
      </p:sp>
      <p:sp>
        <p:nvSpPr>
          <p:cNvPr id="181262" name="AutoShape 14"/>
          <p:cNvSpPr>
            <a:spLocks noChangeArrowheads="1"/>
          </p:cNvSpPr>
          <p:nvPr/>
        </p:nvSpPr>
        <p:spPr bwMode="gray">
          <a:xfrm>
            <a:off x="1835150" y="476250"/>
            <a:ext cx="6264275" cy="1079500"/>
          </a:xfrm>
          <a:prstGeom prst="roundRect">
            <a:avLst>
              <a:gd name="adj" fmla="val 50000"/>
            </a:avLst>
          </a:prstGeom>
          <a:noFill/>
          <a:ln w="38100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 eaLnBrk="0" hangingPunct="0"/>
            <a:endParaRPr lang="en-US" b="1">
              <a:solidFill>
                <a:srgbClr val="0066CC"/>
              </a:solidFill>
              <a:effectLst/>
            </a:endParaRPr>
          </a:p>
        </p:txBody>
      </p:sp>
      <p:sp>
        <p:nvSpPr>
          <p:cNvPr id="181263" name="AutoShape 15"/>
          <p:cNvSpPr>
            <a:spLocks noChangeArrowheads="1"/>
          </p:cNvSpPr>
          <p:nvPr/>
        </p:nvSpPr>
        <p:spPr bwMode="gray">
          <a:xfrm>
            <a:off x="2627313" y="2276475"/>
            <a:ext cx="6337300" cy="1152525"/>
          </a:xfrm>
          <a:prstGeom prst="roundRect">
            <a:avLst>
              <a:gd name="adj" fmla="val 50000"/>
            </a:avLst>
          </a:prstGeom>
          <a:noFill/>
          <a:ln w="38100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 eaLnBrk="0" hangingPunct="0"/>
            <a:r>
              <a:rPr lang="ru-RU" sz="2000" b="1" dirty="0">
                <a:effectLst/>
              </a:rPr>
              <a:t>Повышение качества образования через </a:t>
            </a:r>
          </a:p>
          <a:p>
            <a:pPr algn="l" eaLnBrk="0" hangingPunct="0"/>
            <a:r>
              <a:rPr lang="ru-RU" sz="2000" b="1" dirty="0">
                <a:effectLst/>
              </a:rPr>
              <a:t>профессиональное мастерство   педагогов</a:t>
            </a:r>
            <a:endParaRPr lang="en-US" sz="20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81264" name="AutoShape 16"/>
          <p:cNvSpPr>
            <a:spLocks noChangeArrowheads="1"/>
          </p:cNvSpPr>
          <p:nvPr/>
        </p:nvSpPr>
        <p:spPr bwMode="gray">
          <a:xfrm>
            <a:off x="2555874" y="4149725"/>
            <a:ext cx="6588125" cy="792163"/>
          </a:xfrm>
          <a:prstGeom prst="roundRect">
            <a:avLst>
              <a:gd name="adj" fmla="val 50000"/>
            </a:avLst>
          </a:prstGeom>
          <a:noFill/>
          <a:ln w="38100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 eaLnBrk="0" hangingPunct="0"/>
            <a:r>
              <a:rPr lang="ru-RU" sz="2000" b="1" dirty="0">
                <a:effectLst/>
              </a:rPr>
              <a:t>Поиск эффективных педагогических технологий</a:t>
            </a:r>
            <a:endParaRPr lang="en-US" sz="2000" b="1" dirty="0">
              <a:effectLst/>
            </a:endParaRPr>
          </a:p>
        </p:txBody>
      </p:sp>
      <p:sp>
        <p:nvSpPr>
          <p:cNvPr id="181265" name="AutoShape 17"/>
          <p:cNvSpPr>
            <a:spLocks noChangeArrowheads="1"/>
          </p:cNvSpPr>
          <p:nvPr/>
        </p:nvSpPr>
        <p:spPr bwMode="gray">
          <a:xfrm>
            <a:off x="1835150" y="5661025"/>
            <a:ext cx="6913314" cy="647700"/>
          </a:xfrm>
          <a:prstGeom prst="roundRect">
            <a:avLst>
              <a:gd name="adj" fmla="val 50000"/>
            </a:avLst>
          </a:prstGeom>
          <a:noFill/>
          <a:ln w="38100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 eaLnBrk="0" hangingPunct="0"/>
            <a:r>
              <a:rPr lang="ru-RU" sz="2000" b="1" dirty="0">
                <a:effectLst/>
              </a:rPr>
              <a:t>Применение на практике инновационных методик.</a:t>
            </a:r>
            <a:r>
              <a:rPr lang="ru-RU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en-US" sz="20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181266" name="Group 18"/>
          <p:cNvGrpSpPr>
            <a:grpSpLocks/>
          </p:cNvGrpSpPr>
          <p:nvPr/>
        </p:nvGrpSpPr>
        <p:grpSpPr bwMode="auto">
          <a:xfrm>
            <a:off x="2268538" y="2565400"/>
            <a:ext cx="381000" cy="381000"/>
            <a:chOff x="2078" y="1680"/>
            <a:chExt cx="1615" cy="1615"/>
          </a:xfrm>
        </p:grpSpPr>
        <p:sp>
          <p:nvSpPr>
            <p:cNvPr id="181267" name="Oval 19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1268" name="Oval 20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1269" name="Oval 2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181270" name="Oval 22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48BE67">
                    <a:gamma/>
                    <a:shade val="0"/>
                    <a:invGamma/>
                  </a:srgbClr>
                </a:gs>
                <a:gs pos="100000">
                  <a:srgbClr val="48BE67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181271" name="Oval 2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181272" name="Oval 24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48BE67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  <p:grpSp>
        <p:nvGrpSpPr>
          <p:cNvPr id="181273" name="Group 25"/>
          <p:cNvGrpSpPr>
            <a:grpSpLocks/>
          </p:cNvGrpSpPr>
          <p:nvPr/>
        </p:nvGrpSpPr>
        <p:grpSpPr bwMode="auto">
          <a:xfrm>
            <a:off x="2268538" y="4149725"/>
            <a:ext cx="381000" cy="381000"/>
            <a:chOff x="2078" y="1680"/>
            <a:chExt cx="1615" cy="1615"/>
          </a:xfrm>
        </p:grpSpPr>
        <p:sp>
          <p:nvSpPr>
            <p:cNvPr id="181274" name="Oval 26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1275" name="Oval 27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1276" name="Oval 2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181277" name="Oval 29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21B3E1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181278" name="Oval 3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181279" name="Oval 31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21B3E1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  <p:grpSp>
        <p:nvGrpSpPr>
          <p:cNvPr id="181280" name="Group 32"/>
          <p:cNvGrpSpPr>
            <a:grpSpLocks/>
          </p:cNvGrpSpPr>
          <p:nvPr/>
        </p:nvGrpSpPr>
        <p:grpSpPr bwMode="auto">
          <a:xfrm>
            <a:off x="1619250" y="5661025"/>
            <a:ext cx="355600" cy="381000"/>
            <a:chOff x="2078" y="1680"/>
            <a:chExt cx="1615" cy="1615"/>
          </a:xfrm>
        </p:grpSpPr>
        <p:sp>
          <p:nvSpPr>
            <p:cNvPr id="181281" name="Oval 33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1282" name="Oval 34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1283" name="Oval 3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181284" name="Oval 36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E35E23">
                    <a:gamma/>
                    <a:shade val="0"/>
                    <a:invGamma/>
                  </a:srgbClr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181285" name="Oval 3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181286" name="Oval 38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E35E23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  <p:pic>
        <p:nvPicPr>
          <p:cNvPr id="181288" name="Picture 40" descr="7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5113" y="981075"/>
            <a:ext cx="952500" cy="12144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81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0"/>
                                        <p:tgtEl>
                                          <p:spTgt spid="181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2000"/>
                                        <p:tgtEl>
                                          <p:spTgt spid="181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2000"/>
                                        <p:tgtEl>
                                          <p:spTgt spid="181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181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2000"/>
                                        <p:tgtEl>
                                          <p:spTgt spid="181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252" grpId="0" animBg="1"/>
      <p:bldP spid="181261" grpId="0"/>
      <p:bldP spid="181262" grpId="0" animBg="1"/>
      <p:bldP spid="181263" grpId="0" animBg="1"/>
      <p:bldP spid="181264" grpId="0" animBg="1"/>
      <p:bldP spid="181265" grpId="0" animBg="1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1675</TotalTime>
  <Words>1390</Words>
  <Application>Microsoft Office PowerPoint</Application>
  <PresentationFormat>Экран (4:3)</PresentationFormat>
  <Paragraphs>546</Paragraphs>
  <Slides>27</Slides>
  <Notes>1</Notes>
  <HiddenSlides>0</HiddenSlides>
  <MMClips>2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9" baseType="lpstr">
      <vt:lpstr>Оформление по умолчанию</vt:lpstr>
      <vt:lpstr>Диаграмма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Влад</dc:creator>
  <cp:lastModifiedBy>Ольга</cp:lastModifiedBy>
  <cp:revision>66</cp:revision>
  <dcterms:created xsi:type="dcterms:W3CDTF">2010-05-08T04:04:22Z</dcterms:created>
  <dcterms:modified xsi:type="dcterms:W3CDTF">2014-06-04T05:16:01Z</dcterms:modified>
</cp:coreProperties>
</file>